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32"/>
  </p:notesMasterIdLst>
  <p:sldIdLst>
    <p:sldId id="275" r:id="rId3"/>
    <p:sldId id="299" r:id="rId4"/>
    <p:sldId id="322" r:id="rId5"/>
    <p:sldId id="323" r:id="rId6"/>
    <p:sldId id="260" r:id="rId7"/>
    <p:sldId id="263" r:id="rId8"/>
    <p:sldId id="266" r:id="rId9"/>
    <p:sldId id="278" r:id="rId10"/>
    <p:sldId id="271" r:id="rId11"/>
    <p:sldId id="324" r:id="rId12"/>
    <p:sldId id="279" r:id="rId13"/>
    <p:sldId id="272" r:id="rId14"/>
    <p:sldId id="280" r:id="rId15"/>
    <p:sldId id="281" r:id="rId16"/>
    <p:sldId id="325" r:id="rId17"/>
    <p:sldId id="332" r:id="rId18"/>
    <p:sldId id="268" r:id="rId19"/>
    <p:sldId id="276" r:id="rId20"/>
    <p:sldId id="331" r:id="rId21"/>
    <p:sldId id="277" r:id="rId22"/>
    <p:sldId id="326" r:id="rId23"/>
    <p:sldId id="269" r:id="rId24"/>
    <p:sldId id="283" r:id="rId25"/>
    <p:sldId id="287" r:id="rId26"/>
    <p:sldId id="333" r:id="rId27"/>
    <p:sldId id="329" r:id="rId28"/>
    <p:sldId id="334" r:id="rId29"/>
    <p:sldId id="319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4" autoAdjust="0"/>
  </p:normalViewPr>
  <p:slideViewPr>
    <p:cSldViewPr snapToGrid="0">
      <p:cViewPr varScale="1">
        <p:scale>
          <a:sx n="76" d="100"/>
          <a:sy n="76" d="100"/>
        </p:scale>
        <p:origin x="6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58EB-9C6F-4F86-8E47-EF4F0F7C8551}" type="datetimeFigureOut">
              <a:rPr lang="en-CA" smtClean="0"/>
              <a:t>2023-05-25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B96D6-1D9F-400D-941B-4E283E02D8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98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bs.sauder.ub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Workshop title: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Facilitating Environmental Decisions using Choice Architecture: New lessons from the lab and field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D9BA-4C59-420D-9EFF-853CEBC4037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2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82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7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6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13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Maki: Positive spillover was most likely when interventions targeted intrinsic motivation and when PEB1 and PEB2 were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B96D6-1D9F-400D-941B-4E283E02D8F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8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https://dibs.sauder.ubc.ca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B96D6-1D9F-400D-941B-4E283E02D8F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89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image: https://commons.wikimedia.org/wiki/File:Forest_fire_aftermath.jpg</a:t>
            </a:r>
          </a:p>
          <a:p>
            <a:r>
              <a:rPr lang="en-US" dirty="0"/>
              <a:t>Right image</a:t>
            </a:r>
            <a:r>
              <a:rPr lang="en-US"/>
              <a:t>: https://commons.wikimedia.org/wiki/File:Field_Hamois_Belgium_Luc_Viatour.jpg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B96D6-1D9F-400D-941B-4E283E02D8F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77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6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Compared to sharing the % of people limiting meat consumption, sharing the increase in people doing so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5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Followed up with controlled lab studies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2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B96D6-1D9F-400D-941B-4E283E02D8F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31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B96D6-1D9F-400D-941B-4E283E02D8F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8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B455-EA9D-4FCA-8722-63B7B312672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4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0997"/>
            <a:ext cx="9524643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9524643" cy="36607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101820">
                    <a:alpha val="80000"/>
                  </a:srgb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101820">
                    <a:alpha val="80000"/>
                  </a:srgbClr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101820">
                    <a:alpha val="80000"/>
                  </a:srgbClr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0075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5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_bar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04D094-E43B-4A11-A204-BB1F06F21EC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3446" y="1268762"/>
            <a:ext cx="10273141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Clr>
                <a:srgbClr val="25408F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Clr>
                <a:srgbClr val="177BC0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400"/>
              </a:spcBef>
              <a:buClr>
                <a:srgbClr val="47BAEB"/>
              </a:buClr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BDCF46-CFD8-4C2D-BF03-05073114F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404664"/>
            <a:ext cx="10273141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25408F"/>
                </a:solidFill>
                <a:latin typeface="+mj-lt"/>
                <a:cs typeface="Microsoft New Tai Lue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4B4AF-2023-4AE9-BC86-EA4590878E5D}"/>
              </a:ext>
            </a:extLst>
          </p:cNvPr>
          <p:cNvSpPr/>
          <p:nvPr userDrawn="1"/>
        </p:nvSpPr>
        <p:spPr>
          <a:xfrm>
            <a:off x="0" y="632403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600" dirty="0">
                <a:solidFill>
                  <a:schemeClr val="bg1"/>
                </a:solidFill>
              </a:rPr>
              <a:t>follow #bigdifferencebc | email dibs@sauder.ubc.ca or big@gov.bc.ca | </a:t>
            </a:r>
            <a:fld id="{D3334A4A-AB4C-47D8-913A-37BC00E15E20}" type="slidenum">
              <a:rPr lang="en-CA" sz="1600" smtClean="0">
                <a:solidFill>
                  <a:schemeClr val="bg1"/>
                </a:solidFill>
              </a:rPr>
              <a:t>‹#›</a:t>
            </a:fld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9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3437D-E748-4CC7-81C8-B28E4088FCE8}"/>
              </a:ext>
            </a:extLst>
          </p:cNvPr>
          <p:cNvSpPr txBox="1"/>
          <p:nvPr userDrawn="1"/>
        </p:nvSpPr>
        <p:spPr>
          <a:xfrm>
            <a:off x="1295467" y="1700809"/>
            <a:ext cx="10463787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CA" sz="6933" b="1" dirty="0">
              <a:solidFill>
                <a:srgbClr val="25408F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67089C-58B7-4BB7-89DF-48C4B99B4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653" y="1885202"/>
            <a:ext cx="10515600" cy="57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A" sz="3733" kern="1200" dirty="0">
                <a:solidFill>
                  <a:srgbClr val="177BC0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505B41-49E5-477C-BA1A-8A2F5154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653" y="831951"/>
            <a:ext cx="10515600" cy="1011936"/>
          </a:xfrm>
          <a:prstGeom prst="rect">
            <a:avLst/>
          </a:prstGeom>
        </p:spPr>
        <p:txBody>
          <a:bodyPr/>
          <a:lstStyle>
            <a:lvl1pPr marL="0" algn="l" defTabSz="1219170" rtl="0" eaLnBrk="1" latinLnBrk="0" hangingPunct="1">
              <a:defRPr lang="en-CA" sz="4000" b="1" kern="1200" dirty="0">
                <a:solidFill>
                  <a:srgbClr val="25408F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048993-3CF6-4498-86D5-342AA611E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654" y="2512815"/>
            <a:ext cx="7207901" cy="12192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buNone/>
              <a:defRPr lang="en-CA" sz="2667" b="1" kern="1200" dirty="0">
                <a:solidFill>
                  <a:srgbClr val="47BAEB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689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_bar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04D094-E43B-4A11-A204-BB1F06F21EC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3446" y="1268762"/>
            <a:ext cx="10273141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Clr>
                <a:srgbClr val="25408F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Clr>
                <a:srgbClr val="177BC0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400"/>
              </a:spcBef>
              <a:buClr>
                <a:srgbClr val="47BAEB"/>
              </a:buClr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BDCF46-CFD8-4C2D-BF03-05073114F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404664"/>
            <a:ext cx="10273141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25408F"/>
                </a:solidFill>
                <a:latin typeface="+mj-lt"/>
                <a:cs typeface="Microsoft New Tai Lue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4B4AF-2023-4AE9-BC86-EA4590878E5D}"/>
              </a:ext>
            </a:extLst>
          </p:cNvPr>
          <p:cNvSpPr/>
          <p:nvPr userDrawn="1"/>
        </p:nvSpPr>
        <p:spPr>
          <a:xfrm>
            <a:off x="0" y="632403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600" dirty="0">
                <a:solidFill>
                  <a:schemeClr val="bg1"/>
                </a:solidFill>
              </a:rPr>
              <a:t>follow #bigdifferencebc | email dibs@sauder.ubc.ca or big@gov.bc.ca | </a:t>
            </a:r>
            <a:fld id="{D3334A4A-AB4C-47D8-913A-37BC00E15E20}" type="slidenum">
              <a:rPr lang="en-CA" sz="1600" smtClean="0">
                <a:solidFill>
                  <a:schemeClr val="bg1"/>
                </a:solidFill>
              </a:rPr>
              <a:t>‹#›</a:t>
            </a:fld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446" y="1268762"/>
            <a:ext cx="10273141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0"/>
              </a:spcBef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04664"/>
            <a:ext cx="10273141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25408F"/>
                </a:solidFill>
                <a:latin typeface="+mj-lt"/>
                <a:cs typeface="Microsoft New Tai Lue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224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_busy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F5C076-8225-44AC-AF1D-EF95DCBA2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3446" y="1268762"/>
            <a:ext cx="10273141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0"/>
              </a:spcBef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8F61F5-DF58-4A2A-AC67-C196E0B2C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404664"/>
            <a:ext cx="10273141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25408F"/>
                </a:solidFill>
                <a:latin typeface="+mj-lt"/>
                <a:cs typeface="Microsoft New Tai Lue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186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a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446" y="1268762"/>
            <a:ext cx="4992173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0"/>
              </a:spcBef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472597" y="6307992"/>
            <a:ext cx="46679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E9279555-847E-41A1-8700-3B18AA3C2D16}" type="slidenum">
              <a:rPr lang="en-CA" sz="1867" b="1" smtClean="0">
                <a:solidFill>
                  <a:schemeClr val="bg1"/>
                </a:solidFill>
              </a:rPr>
              <a:pPr algn="l"/>
              <a:t>‹#›</a:t>
            </a:fld>
            <a:endParaRPr lang="en-CA" sz="1867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84032" y="1268762"/>
            <a:ext cx="4992173" cy="4944548"/>
          </a:xfrm>
          <a:prstGeom prst="rect">
            <a:avLst/>
          </a:prstGeom>
        </p:spPr>
        <p:txBody>
          <a:bodyPr/>
          <a:lstStyle>
            <a:lvl1pPr marL="357708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5415" indent="-35770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667">
                <a:solidFill>
                  <a:srgbClr val="2540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1007" indent="-355591">
              <a:spcBef>
                <a:spcPts val="0"/>
              </a:spcBef>
              <a:defRPr sz="2400">
                <a:solidFill>
                  <a:srgbClr val="25408F"/>
                </a:solidFill>
              </a:defRPr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38785A-66AD-4551-A70F-6BF783D19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404664"/>
            <a:ext cx="10273141" cy="79208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25408F"/>
                </a:solidFill>
                <a:latin typeface="+mj-lt"/>
                <a:cs typeface="Microsoft New Tai Lue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521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5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25669"/>
            <a:ext cx="5159188" cy="43513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101820">
                    <a:alpha val="80000"/>
                  </a:srgb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101820">
                    <a:alpha val="80000"/>
                  </a:srgbClr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101820">
                    <a:alpha val="80000"/>
                  </a:srgbClr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0151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67719" y="1225669"/>
            <a:ext cx="5159188" cy="43513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101820">
                    <a:alpha val="80000"/>
                  </a:srgb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101820">
                    <a:alpha val="80000"/>
                  </a:srgbClr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101820">
                    <a:alpha val="80000"/>
                  </a:srgbClr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69751"/>
            <a:ext cx="10515600" cy="52734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53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69749"/>
            <a:ext cx="10515600" cy="5292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32347"/>
            <a:ext cx="5159188" cy="424746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101820">
                    <a:alpha val="80000"/>
                  </a:srgbClr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rgbClr val="101820">
                    <a:alpha val="80000"/>
                  </a:srgbClr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rgbClr val="101820">
                    <a:alpha val="80000"/>
                  </a:srgbClr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rgbClr val="101820">
                    <a:alpha val="80000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2745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3787" y="1232347"/>
            <a:ext cx="2563200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787737" y="1232347"/>
            <a:ext cx="2563200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173788" y="3387591"/>
            <a:ext cx="5173661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8457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1" y="5527957"/>
            <a:ext cx="5792787" cy="520420"/>
          </a:xfrm>
        </p:spPr>
        <p:txBody>
          <a:bodyPr>
            <a:noAutofit/>
          </a:bodyPr>
          <a:lstStyle>
            <a:lvl1pPr>
              <a:defRPr sz="1400">
                <a:solidFill>
                  <a:srgbClr val="00A3AD">
                    <a:alpha val="80000"/>
                  </a:srgb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38200" y="585787"/>
            <a:ext cx="10515600" cy="4856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8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38200" y="669751"/>
            <a:ext cx="5287168" cy="426166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834637"/>
            <a:ext cx="838200" cy="180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Rectangle 7"/>
          <p:cNvSpPr/>
          <p:nvPr userDrawn="1"/>
        </p:nvSpPr>
        <p:spPr>
          <a:xfrm>
            <a:off x="1" y="6181537"/>
            <a:ext cx="6630988" cy="18000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2379289"/>
            <a:ext cx="864000" cy="180000"/>
          </a:xfrm>
          <a:prstGeom prst="rect">
            <a:avLst/>
          </a:prstGeom>
          <a:solidFill>
            <a:srgbClr val="00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3787" y="669751"/>
            <a:ext cx="2563200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787737" y="669751"/>
            <a:ext cx="2563200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173788" y="2824993"/>
            <a:ext cx="5173661" cy="21064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2745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660037"/>
            <a:ext cx="9524643" cy="5292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8457" y="6356351"/>
            <a:ext cx="17282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834637"/>
            <a:ext cx="838200" cy="180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Rectangle 7"/>
          <p:cNvSpPr/>
          <p:nvPr userDrawn="1"/>
        </p:nvSpPr>
        <p:spPr>
          <a:xfrm>
            <a:off x="1" y="6181537"/>
            <a:ext cx="6630988" cy="18000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838200" y="1278112"/>
            <a:ext cx="9524643" cy="435856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353800" y="2379289"/>
            <a:ext cx="864000" cy="180000"/>
          </a:xfrm>
          <a:prstGeom prst="rect">
            <a:avLst/>
          </a:prstGeom>
          <a:solidFill>
            <a:srgbClr val="00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</p:spTree>
    <p:extLst>
      <p:ext uri="{BB962C8B-B14F-4D97-AF65-F5344CB8AC3E}">
        <p14:creationId xmlns:p14="http://schemas.microsoft.com/office/powerpoint/2010/main" val="268134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3515" y="6356350"/>
            <a:ext cx="2592388" cy="365125"/>
          </a:xfrm>
        </p:spPr>
        <p:txBody>
          <a:bodyPr/>
          <a:lstStyle>
            <a:lvl1pPr algn="l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30648" y="6356351"/>
            <a:ext cx="172825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834637"/>
            <a:ext cx="838200" cy="180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Rectangle 7"/>
          <p:cNvSpPr/>
          <p:nvPr userDrawn="1"/>
        </p:nvSpPr>
        <p:spPr>
          <a:xfrm>
            <a:off x="1" y="6181537"/>
            <a:ext cx="6630988" cy="18000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9" name="Rectangle 8"/>
          <p:cNvSpPr/>
          <p:nvPr userDrawn="1"/>
        </p:nvSpPr>
        <p:spPr>
          <a:xfrm>
            <a:off x="11326907" y="2379289"/>
            <a:ext cx="864000" cy="180000"/>
          </a:xfrm>
          <a:prstGeom prst="rect">
            <a:avLst/>
          </a:prstGeom>
          <a:solidFill>
            <a:srgbClr val="00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</p:spTree>
    <p:extLst>
      <p:ext uri="{BB962C8B-B14F-4D97-AF65-F5344CB8AC3E}">
        <p14:creationId xmlns:p14="http://schemas.microsoft.com/office/powerpoint/2010/main" val="74021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130435"/>
            <a:ext cx="10261600" cy="38417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2740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7" b="1" i="0" kern="1200" cap="none" spc="-43">
                <a:solidFill>
                  <a:srgbClr val="65B333"/>
                </a:solidFill>
                <a:latin typeface="Arial"/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514600"/>
            <a:ext cx="10261600" cy="381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39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27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1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et dolorios sa asperum nonsequa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"/>
            <a:ext cx="82296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19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719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719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685801"/>
            <a:ext cx="56896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4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719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274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19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719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1219200" y="3352803"/>
            <a:ext cx="10261600" cy="1847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331"/>
              </a:lnSpc>
              <a:spcBef>
                <a:spcPts val="360"/>
              </a:spcBef>
              <a:spcAft>
                <a:spcPts val="360"/>
              </a:spcAft>
              <a:buFontTx/>
              <a:buNone/>
              <a:defRPr lang="en-US" sz="1807" b="0" i="0" kern="100" spc="-2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defRPr>
            </a:lvl1pPr>
            <a:lvl2pPr>
              <a:buFont typeface="Arial"/>
              <a:buChar char="•"/>
              <a:defRPr sz="158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4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93379" indent="-171273">
              <a:buFont typeface="Arial"/>
              <a:buChar char="•"/>
              <a:defRPr sz="1129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/>
              <a:buChar char="•"/>
              <a:defRPr sz="79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079"/>
            </a:lvl6pPr>
            <a:lvl7pPr>
              <a:defRPr sz="1079"/>
            </a:lvl7pPr>
            <a:lvl8pPr>
              <a:defRPr sz="1079"/>
            </a:lvl8pPr>
            <a:lvl9pPr>
              <a:defRPr sz="10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719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CEA3D-B5BE-4E2E-A55C-DA79D6DDDAAF}"/>
              </a:ext>
            </a:extLst>
          </p:cNvPr>
          <p:cNvSpPr txBox="1"/>
          <p:nvPr userDrawn="1"/>
        </p:nvSpPr>
        <p:spPr>
          <a:xfrm>
            <a:off x="11087510" y="6372969"/>
            <a:ext cx="786581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ED600-96CF-4747-B38F-0142F809292D}" type="slidenum">
              <a:rPr lang="en-CA" sz="1016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CA" sz="1016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B09FE-2AA6-4D3F-AB53-40AE770BBBA1}"/>
              </a:ext>
            </a:extLst>
          </p:cNvPr>
          <p:cNvSpPr/>
          <p:nvPr userDrawn="1"/>
        </p:nvSpPr>
        <p:spPr>
          <a:xfrm rot="21377205">
            <a:off x="461063" y="765156"/>
            <a:ext cx="11749661" cy="203096"/>
          </a:xfrm>
          <a:custGeom>
            <a:avLst/>
            <a:gdLst>
              <a:gd name="connsiteX0" fmla="*/ 0 w 10418915"/>
              <a:gd name="connsiteY0" fmla="*/ 0 h 450286"/>
              <a:gd name="connsiteX1" fmla="*/ 10418915 w 10418915"/>
              <a:gd name="connsiteY1" fmla="*/ 0 h 450286"/>
              <a:gd name="connsiteX2" fmla="*/ 10418915 w 10418915"/>
              <a:gd name="connsiteY2" fmla="*/ 450286 h 450286"/>
              <a:gd name="connsiteX3" fmla="*/ 0 w 10418915"/>
              <a:gd name="connsiteY3" fmla="*/ 450286 h 450286"/>
              <a:gd name="connsiteX4" fmla="*/ 0 w 10418915"/>
              <a:gd name="connsiteY4" fmla="*/ 0 h 450286"/>
              <a:gd name="connsiteX0" fmla="*/ 0 w 10418915"/>
              <a:gd name="connsiteY0" fmla="*/ 0 h 450286"/>
              <a:gd name="connsiteX1" fmla="*/ 10418915 w 10418915"/>
              <a:gd name="connsiteY1" fmla="*/ 0 h 450286"/>
              <a:gd name="connsiteX2" fmla="*/ 10418915 w 10418915"/>
              <a:gd name="connsiteY2" fmla="*/ 450286 h 450286"/>
              <a:gd name="connsiteX3" fmla="*/ 15145 w 10418915"/>
              <a:gd name="connsiteY3" fmla="*/ 92795 h 450286"/>
              <a:gd name="connsiteX4" fmla="*/ 0 w 10418915"/>
              <a:gd name="connsiteY4" fmla="*/ 0 h 450286"/>
              <a:gd name="connsiteX0" fmla="*/ 0 w 10418915"/>
              <a:gd name="connsiteY0" fmla="*/ 0 h 186715"/>
              <a:gd name="connsiteX1" fmla="*/ 10418915 w 10418915"/>
              <a:gd name="connsiteY1" fmla="*/ 0 h 186715"/>
              <a:gd name="connsiteX2" fmla="*/ 10391716 w 10418915"/>
              <a:gd name="connsiteY2" fmla="*/ 186715 h 186715"/>
              <a:gd name="connsiteX3" fmla="*/ 15145 w 10418915"/>
              <a:gd name="connsiteY3" fmla="*/ 92795 h 186715"/>
              <a:gd name="connsiteX4" fmla="*/ 0 w 10418915"/>
              <a:gd name="connsiteY4" fmla="*/ 0 h 186715"/>
              <a:gd name="connsiteX0" fmla="*/ 0 w 10406882"/>
              <a:gd name="connsiteY0" fmla="*/ 781 h 187496"/>
              <a:gd name="connsiteX1" fmla="*/ 10406882 w 10406882"/>
              <a:gd name="connsiteY1" fmla="*/ 0 h 187496"/>
              <a:gd name="connsiteX2" fmla="*/ 10391716 w 10406882"/>
              <a:gd name="connsiteY2" fmla="*/ 187496 h 187496"/>
              <a:gd name="connsiteX3" fmla="*/ 15145 w 10406882"/>
              <a:gd name="connsiteY3" fmla="*/ 93576 h 187496"/>
              <a:gd name="connsiteX4" fmla="*/ 0 w 10406882"/>
              <a:gd name="connsiteY4" fmla="*/ 781 h 187496"/>
              <a:gd name="connsiteX0" fmla="*/ 0 w 10406882"/>
              <a:gd name="connsiteY0" fmla="*/ 781 h 190152"/>
              <a:gd name="connsiteX1" fmla="*/ 10406882 w 10406882"/>
              <a:gd name="connsiteY1" fmla="*/ 0 h 190152"/>
              <a:gd name="connsiteX2" fmla="*/ 10401612 w 10406882"/>
              <a:gd name="connsiteY2" fmla="*/ 190152 h 190152"/>
              <a:gd name="connsiteX3" fmla="*/ 15145 w 10406882"/>
              <a:gd name="connsiteY3" fmla="*/ 93576 h 190152"/>
              <a:gd name="connsiteX4" fmla="*/ 0 w 10406882"/>
              <a:gd name="connsiteY4" fmla="*/ 781 h 190152"/>
              <a:gd name="connsiteX0" fmla="*/ 0 w 10406882"/>
              <a:gd name="connsiteY0" fmla="*/ 781 h 180700"/>
              <a:gd name="connsiteX1" fmla="*/ 10406882 w 10406882"/>
              <a:gd name="connsiteY1" fmla="*/ 0 h 180700"/>
              <a:gd name="connsiteX2" fmla="*/ 10400352 w 10406882"/>
              <a:gd name="connsiteY2" fmla="*/ 180700 h 180700"/>
              <a:gd name="connsiteX3" fmla="*/ 15145 w 10406882"/>
              <a:gd name="connsiteY3" fmla="*/ 93576 h 180700"/>
              <a:gd name="connsiteX4" fmla="*/ 0 w 10406882"/>
              <a:gd name="connsiteY4" fmla="*/ 781 h 180700"/>
              <a:gd name="connsiteX0" fmla="*/ 0 w 10412361"/>
              <a:gd name="connsiteY0" fmla="*/ 0 h 179919"/>
              <a:gd name="connsiteX1" fmla="*/ 10412361 w 10412361"/>
              <a:gd name="connsiteY1" fmla="*/ 1449 h 179919"/>
              <a:gd name="connsiteX2" fmla="*/ 10400352 w 10412361"/>
              <a:gd name="connsiteY2" fmla="*/ 179919 h 179919"/>
              <a:gd name="connsiteX3" fmla="*/ 15145 w 10412361"/>
              <a:gd name="connsiteY3" fmla="*/ 92795 h 179919"/>
              <a:gd name="connsiteX4" fmla="*/ 0 w 10412361"/>
              <a:gd name="connsiteY4" fmla="*/ 0 h 17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2361" h="179919">
                <a:moveTo>
                  <a:pt x="0" y="0"/>
                </a:moveTo>
                <a:lnTo>
                  <a:pt x="10412361" y="1449"/>
                </a:lnTo>
                <a:lnTo>
                  <a:pt x="10400352" y="179919"/>
                </a:lnTo>
                <a:lnTo>
                  <a:pt x="15145" y="927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32"/>
          </a:p>
        </p:txBody>
      </p:sp>
    </p:spTree>
    <p:extLst>
      <p:ext uri="{BB962C8B-B14F-4D97-AF65-F5344CB8AC3E}">
        <p14:creationId xmlns:p14="http://schemas.microsoft.com/office/powerpoint/2010/main" val="16240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379AC531-46CC-476C-92AC-3E18B3FC9363}"/>
              </a:ext>
            </a:extLst>
          </p:cNvPr>
          <p:cNvSpPr/>
          <p:nvPr userDrawn="1"/>
        </p:nvSpPr>
        <p:spPr>
          <a:xfrm rot="5400000">
            <a:off x="5519475" y="-5524075"/>
            <a:ext cx="1148447" cy="12196600"/>
          </a:xfrm>
          <a:custGeom>
            <a:avLst/>
            <a:gdLst>
              <a:gd name="connsiteX0" fmla="*/ 0 w 873104"/>
              <a:gd name="connsiteY0" fmla="*/ 0 h 5481057"/>
              <a:gd name="connsiteX1" fmla="*/ 873104 w 873104"/>
              <a:gd name="connsiteY1" fmla="*/ 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84484 w 873104"/>
              <a:gd name="connsiteY1" fmla="*/ 54864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15904 w 873104"/>
              <a:gd name="connsiteY1" fmla="*/ 42672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39758 w 873104"/>
              <a:gd name="connsiteY1" fmla="*/ 386963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07953 w 873104"/>
              <a:gd name="connsiteY1" fmla="*/ 413468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915511"/>
              <a:gd name="connsiteY0" fmla="*/ 0 h 5481057"/>
              <a:gd name="connsiteX1" fmla="*/ 407953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1057"/>
              <a:gd name="connsiteX1" fmla="*/ 413387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1057"/>
              <a:gd name="connsiteX1" fmla="*/ 443141 w 915511"/>
              <a:gd name="connsiteY1" fmla="*/ 8384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3125"/>
              <a:gd name="connsiteX1" fmla="*/ 443141 w 915511"/>
              <a:gd name="connsiteY1" fmla="*/ 8384 h 5483125"/>
              <a:gd name="connsiteX2" fmla="*/ 915511 w 915511"/>
              <a:gd name="connsiteY2" fmla="*/ 5483125 h 5483125"/>
              <a:gd name="connsiteX3" fmla="*/ 0 w 915511"/>
              <a:gd name="connsiteY3" fmla="*/ 5481057 h 5483125"/>
              <a:gd name="connsiteX4" fmla="*/ 0 w 915511"/>
              <a:gd name="connsiteY4" fmla="*/ 0 h 5483125"/>
              <a:gd name="connsiteX0" fmla="*/ 0 w 915511"/>
              <a:gd name="connsiteY0" fmla="*/ 1119 h 5484244"/>
              <a:gd name="connsiteX1" fmla="*/ 392590 w 915511"/>
              <a:gd name="connsiteY1" fmla="*/ 0 h 5484244"/>
              <a:gd name="connsiteX2" fmla="*/ 915511 w 915511"/>
              <a:gd name="connsiteY2" fmla="*/ 5484244 h 5484244"/>
              <a:gd name="connsiteX3" fmla="*/ 0 w 915511"/>
              <a:gd name="connsiteY3" fmla="*/ 5482176 h 5484244"/>
              <a:gd name="connsiteX4" fmla="*/ 0 w 915511"/>
              <a:gd name="connsiteY4" fmla="*/ 1119 h 5484244"/>
              <a:gd name="connsiteX0" fmla="*/ 0 w 915511"/>
              <a:gd name="connsiteY0" fmla="*/ 0 h 5483125"/>
              <a:gd name="connsiteX1" fmla="*/ 395397 w 915511"/>
              <a:gd name="connsiteY1" fmla="*/ 2048 h 5483125"/>
              <a:gd name="connsiteX2" fmla="*/ 915511 w 915511"/>
              <a:gd name="connsiteY2" fmla="*/ 5483125 h 5483125"/>
              <a:gd name="connsiteX3" fmla="*/ 0 w 915511"/>
              <a:gd name="connsiteY3" fmla="*/ 5481057 h 5483125"/>
              <a:gd name="connsiteX4" fmla="*/ 0 w 915511"/>
              <a:gd name="connsiteY4" fmla="*/ 0 h 548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11" h="5483125">
                <a:moveTo>
                  <a:pt x="0" y="0"/>
                </a:moveTo>
                <a:lnTo>
                  <a:pt x="395397" y="2048"/>
                </a:lnTo>
                <a:lnTo>
                  <a:pt x="915511" y="5483125"/>
                </a:lnTo>
                <a:lnTo>
                  <a:pt x="0" y="5481057"/>
                </a:lnTo>
                <a:lnTo>
                  <a:pt x="0" y="0"/>
                </a:lnTo>
                <a:close/>
              </a:path>
            </a:pathLst>
          </a:custGeom>
          <a:solidFill>
            <a:srgbClr val="C4CB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32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19CA0D1-BE14-4F3A-A421-C5C7116A8168}"/>
              </a:ext>
            </a:extLst>
          </p:cNvPr>
          <p:cNvSpPr/>
          <p:nvPr userDrawn="1"/>
        </p:nvSpPr>
        <p:spPr>
          <a:xfrm rot="5400000">
            <a:off x="109466" y="-109464"/>
            <a:ext cx="1148577" cy="1367509"/>
          </a:xfrm>
          <a:custGeom>
            <a:avLst/>
            <a:gdLst>
              <a:gd name="connsiteX0" fmla="*/ 0 w 873104"/>
              <a:gd name="connsiteY0" fmla="*/ 0 h 5481057"/>
              <a:gd name="connsiteX1" fmla="*/ 873104 w 873104"/>
              <a:gd name="connsiteY1" fmla="*/ 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84484 w 873104"/>
              <a:gd name="connsiteY1" fmla="*/ 54864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15904 w 873104"/>
              <a:gd name="connsiteY1" fmla="*/ 42672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39758 w 873104"/>
              <a:gd name="connsiteY1" fmla="*/ 386963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07953 w 873104"/>
              <a:gd name="connsiteY1" fmla="*/ 413468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915511"/>
              <a:gd name="connsiteY0" fmla="*/ 0 h 5481057"/>
              <a:gd name="connsiteX1" fmla="*/ 407953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1057"/>
              <a:gd name="connsiteX1" fmla="*/ 413387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1057"/>
              <a:gd name="connsiteX1" fmla="*/ 443141 w 915511"/>
              <a:gd name="connsiteY1" fmla="*/ 8384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3125"/>
              <a:gd name="connsiteX1" fmla="*/ 443141 w 915511"/>
              <a:gd name="connsiteY1" fmla="*/ 8384 h 5483125"/>
              <a:gd name="connsiteX2" fmla="*/ 915511 w 915511"/>
              <a:gd name="connsiteY2" fmla="*/ 5483125 h 5483125"/>
              <a:gd name="connsiteX3" fmla="*/ 0 w 915511"/>
              <a:gd name="connsiteY3" fmla="*/ 5481057 h 5483125"/>
              <a:gd name="connsiteX4" fmla="*/ 0 w 915511"/>
              <a:gd name="connsiteY4" fmla="*/ 0 h 5483125"/>
              <a:gd name="connsiteX0" fmla="*/ 0 w 915511"/>
              <a:gd name="connsiteY0" fmla="*/ 1119 h 5484244"/>
              <a:gd name="connsiteX1" fmla="*/ 392590 w 915511"/>
              <a:gd name="connsiteY1" fmla="*/ 0 h 5484244"/>
              <a:gd name="connsiteX2" fmla="*/ 915511 w 915511"/>
              <a:gd name="connsiteY2" fmla="*/ 5484244 h 5484244"/>
              <a:gd name="connsiteX3" fmla="*/ 0 w 915511"/>
              <a:gd name="connsiteY3" fmla="*/ 5482176 h 5484244"/>
              <a:gd name="connsiteX4" fmla="*/ 0 w 915511"/>
              <a:gd name="connsiteY4" fmla="*/ 1119 h 5484244"/>
              <a:gd name="connsiteX0" fmla="*/ 0 w 915511"/>
              <a:gd name="connsiteY0" fmla="*/ 0 h 5483125"/>
              <a:gd name="connsiteX1" fmla="*/ 395397 w 915511"/>
              <a:gd name="connsiteY1" fmla="*/ 2048 h 5483125"/>
              <a:gd name="connsiteX2" fmla="*/ 915511 w 915511"/>
              <a:gd name="connsiteY2" fmla="*/ 5483125 h 5483125"/>
              <a:gd name="connsiteX3" fmla="*/ 0 w 915511"/>
              <a:gd name="connsiteY3" fmla="*/ 5481057 h 5483125"/>
              <a:gd name="connsiteX4" fmla="*/ 0 w 915511"/>
              <a:gd name="connsiteY4" fmla="*/ 0 h 5483125"/>
              <a:gd name="connsiteX0" fmla="*/ 0 w 920027"/>
              <a:gd name="connsiteY0" fmla="*/ 0 h 5483125"/>
              <a:gd name="connsiteX1" fmla="*/ 920027 w 920027"/>
              <a:gd name="connsiteY1" fmla="*/ 3713710 h 5483125"/>
              <a:gd name="connsiteX2" fmla="*/ 915511 w 920027"/>
              <a:gd name="connsiteY2" fmla="*/ 5483125 h 5483125"/>
              <a:gd name="connsiteX3" fmla="*/ 0 w 920027"/>
              <a:gd name="connsiteY3" fmla="*/ 5481057 h 5483125"/>
              <a:gd name="connsiteX4" fmla="*/ 0 w 920027"/>
              <a:gd name="connsiteY4" fmla="*/ 0 h 5483125"/>
              <a:gd name="connsiteX0" fmla="*/ 0 w 915627"/>
              <a:gd name="connsiteY0" fmla="*/ 0 h 5483125"/>
              <a:gd name="connsiteX1" fmla="*/ 904964 w 915627"/>
              <a:gd name="connsiteY1" fmla="*/ 3637011 h 5483125"/>
              <a:gd name="connsiteX2" fmla="*/ 915511 w 915627"/>
              <a:gd name="connsiteY2" fmla="*/ 5483125 h 5483125"/>
              <a:gd name="connsiteX3" fmla="*/ 0 w 915627"/>
              <a:gd name="connsiteY3" fmla="*/ 5481057 h 5483125"/>
              <a:gd name="connsiteX4" fmla="*/ 0 w 915627"/>
              <a:gd name="connsiteY4" fmla="*/ 0 h 5483125"/>
              <a:gd name="connsiteX0" fmla="*/ 0 w 915627"/>
              <a:gd name="connsiteY0" fmla="*/ 0 h 5483125"/>
              <a:gd name="connsiteX1" fmla="*/ 904966 w 915627"/>
              <a:gd name="connsiteY1" fmla="*/ 3646484 h 5483125"/>
              <a:gd name="connsiteX2" fmla="*/ 915511 w 915627"/>
              <a:gd name="connsiteY2" fmla="*/ 5483125 h 5483125"/>
              <a:gd name="connsiteX3" fmla="*/ 0 w 915627"/>
              <a:gd name="connsiteY3" fmla="*/ 5481057 h 5483125"/>
              <a:gd name="connsiteX4" fmla="*/ 0 w 915627"/>
              <a:gd name="connsiteY4" fmla="*/ 0 h 5483125"/>
              <a:gd name="connsiteX0" fmla="*/ 0 w 915614"/>
              <a:gd name="connsiteY0" fmla="*/ 0 h 5483125"/>
              <a:gd name="connsiteX1" fmla="*/ 903086 w 915614"/>
              <a:gd name="connsiteY1" fmla="*/ 3674892 h 5483125"/>
              <a:gd name="connsiteX2" fmla="*/ 915511 w 915614"/>
              <a:gd name="connsiteY2" fmla="*/ 5483125 h 5483125"/>
              <a:gd name="connsiteX3" fmla="*/ 0 w 915614"/>
              <a:gd name="connsiteY3" fmla="*/ 5481057 h 5483125"/>
              <a:gd name="connsiteX4" fmla="*/ 0 w 915614"/>
              <a:gd name="connsiteY4" fmla="*/ 0 h 548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14" h="5483125">
                <a:moveTo>
                  <a:pt x="0" y="0"/>
                </a:moveTo>
                <a:lnTo>
                  <a:pt x="903086" y="3674892"/>
                </a:lnTo>
                <a:cubicBezTo>
                  <a:pt x="901581" y="4264697"/>
                  <a:pt x="917016" y="4893320"/>
                  <a:pt x="915511" y="5483125"/>
                </a:cubicBezTo>
                <a:lnTo>
                  <a:pt x="0" y="5481057"/>
                </a:lnTo>
                <a:lnTo>
                  <a:pt x="0" y="0"/>
                </a:lnTo>
                <a:close/>
              </a:path>
            </a:pathLst>
          </a:custGeom>
          <a:solidFill>
            <a:srgbClr val="5FA0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3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6EA08-7599-4793-B2E0-25404FEEAED7}"/>
              </a:ext>
            </a:extLst>
          </p:cNvPr>
          <p:cNvSpPr/>
          <p:nvPr userDrawn="1"/>
        </p:nvSpPr>
        <p:spPr>
          <a:xfrm>
            <a:off x="0" y="670866"/>
            <a:ext cx="1008195" cy="6187135"/>
          </a:xfrm>
          <a:custGeom>
            <a:avLst/>
            <a:gdLst>
              <a:gd name="connsiteX0" fmla="*/ 0 w 873104"/>
              <a:gd name="connsiteY0" fmla="*/ 0 h 5481057"/>
              <a:gd name="connsiteX1" fmla="*/ 873104 w 873104"/>
              <a:gd name="connsiteY1" fmla="*/ 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84484 w 873104"/>
              <a:gd name="connsiteY1" fmla="*/ 54864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15904 w 873104"/>
              <a:gd name="connsiteY1" fmla="*/ 426720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39758 w 873104"/>
              <a:gd name="connsiteY1" fmla="*/ 386963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873104"/>
              <a:gd name="connsiteY0" fmla="*/ 0 h 5481057"/>
              <a:gd name="connsiteX1" fmla="*/ 407953 w 873104"/>
              <a:gd name="connsiteY1" fmla="*/ 413468 h 5481057"/>
              <a:gd name="connsiteX2" fmla="*/ 873104 w 873104"/>
              <a:gd name="connsiteY2" fmla="*/ 5481057 h 5481057"/>
              <a:gd name="connsiteX3" fmla="*/ 0 w 873104"/>
              <a:gd name="connsiteY3" fmla="*/ 5481057 h 5481057"/>
              <a:gd name="connsiteX4" fmla="*/ 0 w 873104"/>
              <a:gd name="connsiteY4" fmla="*/ 0 h 5481057"/>
              <a:gd name="connsiteX0" fmla="*/ 0 w 915511"/>
              <a:gd name="connsiteY0" fmla="*/ 0 h 5481057"/>
              <a:gd name="connsiteX1" fmla="*/ 407953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  <a:gd name="connsiteX0" fmla="*/ 0 w 915511"/>
              <a:gd name="connsiteY0" fmla="*/ 0 h 5481057"/>
              <a:gd name="connsiteX1" fmla="*/ 413387 w 915511"/>
              <a:gd name="connsiteY1" fmla="*/ 413468 h 5481057"/>
              <a:gd name="connsiteX2" fmla="*/ 915511 w 915511"/>
              <a:gd name="connsiteY2" fmla="*/ 5470456 h 5481057"/>
              <a:gd name="connsiteX3" fmla="*/ 0 w 915511"/>
              <a:gd name="connsiteY3" fmla="*/ 5481057 h 5481057"/>
              <a:gd name="connsiteX4" fmla="*/ 0 w 915511"/>
              <a:gd name="connsiteY4" fmla="*/ 0 h 548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11" h="5481057">
                <a:moveTo>
                  <a:pt x="0" y="0"/>
                </a:moveTo>
                <a:lnTo>
                  <a:pt x="413387" y="413468"/>
                </a:lnTo>
                <a:lnTo>
                  <a:pt x="915511" y="5470456"/>
                </a:lnTo>
                <a:lnTo>
                  <a:pt x="0" y="5481057"/>
                </a:lnTo>
                <a:lnTo>
                  <a:pt x="0" y="0"/>
                </a:lnTo>
                <a:close/>
              </a:path>
            </a:pathLst>
          </a:custGeom>
          <a:solidFill>
            <a:srgbClr val="78BE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3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61384-CB30-428B-9E4F-9A71FBCDA926}"/>
              </a:ext>
            </a:extLst>
          </p:cNvPr>
          <p:cNvSpPr txBox="1"/>
          <p:nvPr userDrawn="1"/>
        </p:nvSpPr>
        <p:spPr>
          <a:xfrm>
            <a:off x="11087510" y="6372969"/>
            <a:ext cx="786581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ED600-96CF-4747-B38F-0142F809292D}" type="slidenum">
              <a:rPr lang="en-CA" sz="1016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CA" sz="1016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81537"/>
            <a:ext cx="6630988" cy="18000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9" name="Rectangle 8"/>
          <p:cNvSpPr/>
          <p:nvPr userDrawn="1"/>
        </p:nvSpPr>
        <p:spPr>
          <a:xfrm>
            <a:off x="1" y="834637"/>
            <a:ext cx="838200" cy="180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0" name="Rectangle 9"/>
          <p:cNvSpPr/>
          <p:nvPr userDrawn="1"/>
        </p:nvSpPr>
        <p:spPr>
          <a:xfrm>
            <a:off x="11353800" y="2379289"/>
            <a:ext cx="864000" cy="180000"/>
          </a:xfrm>
          <a:prstGeom prst="rect">
            <a:avLst/>
          </a:prstGeom>
          <a:solidFill>
            <a:srgbClr val="00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55" y="5251338"/>
            <a:ext cx="1952619" cy="16475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13E1A1-6AA3-4C13-AA3E-59602B1DA9C0}"/>
              </a:ext>
            </a:extLst>
          </p:cNvPr>
          <p:cNvSpPr/>
          <p:nvPr userDrawn="1"/>
        </p:nvSpPr>
        <p:spPr>
          <a:xfrm>
            <a:off x="10241876" y="5349874"/>
            <a:ext cx="1814597" cy="149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32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14808" y="6356351"/>
            <a:ext cx="1728259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rgbClr val="101820">
                    <a:alpha val="80000"/>
                  </a:srgbClr>
                </a:solidFill>
              </a:defRPr>
            </a:lvl1pPr>
          </a:lstStyle>
          <a:p>
            <a:fld id="{0E247DA3-AB5A-E64A-AF1C-7E0C9DE0FB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9" r:id="rId10"/>
  </p:sldLayoutIdLst>
  <p:hf hdr="0" ftr="0"/>
  <p:txStyles>
    <p:titleStyle>
      <a:lvl1pPr algn="l" defTabSz="914381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381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1pPr>
      <a:lvl2pPr marL="685786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2pPr>
      <a:lvl3pPr marL="1142977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3pPr>
      <a:lvl4pPr marL="1600167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4pPr>
      <a:lvl5pPr marL="2057357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01820">
              <a:alpha val="80000"/>
            </a:srgbClr>
          </a:solidFill>
          <a:latin typeface="Arial" charset="0"/>
          <a:ea typeface="Arial" charset="0"/>
          <a:cs typeface="Arial" charset="0"/>
        </a:defRPr>
      </a:lvl5pPr>
      <a:lvl6pPr marL="2514546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8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9" indent="-228596" algn="l" defTabSz="91438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3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3BC2330-13BF-47CB-8C9B-6A7D335251C1}"/>
              </a:ext>
            </a:extLst>
          </p:cNvPr>
          <p:cNvSpPr/>
          <p:nvPr userDrawn="1"/>
        </p:nvSpPr>
        <p:spPr>
          <a:xfrm rot="10800000">
            <a:off x="-1" y="0"/>
            <a:ext cx="778933" cy="76708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5BCAF29-0182-44E6-B4E0-5EBDB8366B8E}"/>
              </a:ext>
            </a:extLst>
          </p:cNvPr>
          <p:cNvSpPr/>
          <p:nvPr userDrawn="1"/>
        </p:nvSpPr>
        <p:spPr>
          <a:xfrm rot="10800000">
            <a:off x="0" y="0"/>
            <a:ext cx="677333" cy="7670800"/>
          </a:xfrm>
          <a:prstGeom prst="triangle">
            <a:avLst>
              <a:gd name="adj" fmla="val 100000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7988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tx2"/>
        </a:buClr>
        <a:buSzPct val="60000"/>
        <a:buFont typeface="Wingdings 3" panose="05040102010807070707" pitchFamily="18" charset="2"/>
        <a:buChar char="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SzPct val="60000"/>
        <a:buFont typeface="Wingdings 3" panose="05040102010807070707" pitchFamily="18" charset="2"/>
        <a:buChar char="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60000"/>
        <a:buFont typeface="Wingdings 3" panose="05040102010807070707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://www.flaticon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hardist@sauder.ubc.ca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432F497-92A8-483B-85B1-2C02F0BA46D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03444" y="836713"/>
            <a:ext cx="9455287" cy="10562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dirty="0" err="1">
                <a:latin typeface="Arial Nova" panose="020B0504020202020204" pitchFamily="34" charset="0"/>
              </a:rPr>
              <a:t>SHIFTing</a:t>
            </a:r>
            <a:r>
              <a:rPr lang="en-US" sz="4000" dirty="0">
                <a:latin typeface="Arial Nova" panose="020B0504020202020204" pitchFamily="34" charset="0"/>
              </a:rPr>
              <a:t> pro-environmental behaviors through choice architecture</a:t>
            </a:r>
            <a:endParaRPr lang="en-CA" sz="40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6277C59-161B-401E-9D74-CE1C0C57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856" y="3398457"/>
            <a:ext cx="4011236" cy="18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13" tIns="51607" rIns="103213" bIns="51607" numCol="1" anchor="ctr" anchorCtr="0" compatLnSpc="1">
            <a:prstTxWarp prst="textNoShape">
              <a:avLst/>
            </a:prstTxWarp>
            <a:spAutoFit/>
          </a:bodyPr>
          <a:lstStyle/>
          <a:p>
            <a:pPr defTabSz="1032149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400" b="1" dirty="0">
                <a:solidFill>
                  <a:srgbClr val="666666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667" b="1" dirty="0" bmk="">
                <a:solidFill>
                  <a:srgbClr val="004C9C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David J. Hardisty</a:t>
            </a:r>
            <a:endParaRPr lang="en-CA" altLang="en-US" sz="2667" dirty="0">
              <a:solidFill>
                <a:srgbClr val="004C9C"/>
              </a:solidFill>
              <a:latin typeface="Arial Nova" panose="020B0504020202020204" pitchFamily="34" charset="0"/>
            </a:endParaRPr>
          </a:p>
          <a:p>
            <a:pPr defTabSz="10321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67" dirty="0" bmk="_MailAutoSig">
                <a:solidFill>
                  <a:srgbClr val="666666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Associate Professor</a:t>
            </a:r>
          </a:p>
          <a:p>
            <a:pPr defTabSz="10321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67" dirty="0" bmk="_MailAutoSig">
                <a:solidFill>
                  <a:srgbClr val="666666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Sauder School of Business</a:t>
            </a:r>
          </a:p>
          <a:p>
            <a:pPr defTabSz="10321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67" dirty="0" bmk="_MailAutoSig">
                <a:solidFill>
                  <a:srgbClr val="666666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University of British Columbia</a:t>
            </a:r>
          </a:p>
          <a:p>
            <a:pPr defTabSz="10321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67" dirty="0" bmk="_MailAutoSig">
                <a:solidFill>
                  <a:srgbClr val="666666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Vancouver, BC, Canada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64B88-3E7F-BF6B-8811-F83F8A7C1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38" y="5277845"/>
            <a:ext cx="3825556" cy="1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Habits are automatic, relatively uncontrolled behaviors that are easy for people to perform.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40CA434-FAEA-4D4F-9218-83111A5FE16D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ABITS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4591A35-8F8F-47C0-AF53-5FCD74D0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71" y="404664"/>
            <a:ext cx="739213" cy="72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9E2702-94B3-4257-8287-654E1F34764B}"/>
              </a:ext>
            </a:extLst>
          </p:cNvPr>
          <p:cNvSpPr/>
          <p:nvPr/>
        </p:nvSpPr>
        <p:spPr>
          <a:xfrm>
            <a:off x="5152931" y="1268761"/>
            <a:ext cx="6240691" cy="2052198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Context changes</a:t>
            </a:r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make it harder to act automatically &amp; easier to change habits</a:t>
            </a:r>
          </a:p>
          <a:p>
            <a:pPr defTabSz="1219170"/>
            <a:endParaRPr lang="en-US" sz="2133" dirty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One study shows that recent movers who were also environmentally concerned reduced car use from </a:t>
            </a:r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64% </a:t>
            </a:r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of the time to </a:t>
            </a:r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37%</a:t>
            </a:r>
            <a:endParaRPr lang="en-CA" sz="2133" dirty="0">
              <a:solidFill>
                <a:srgbClr val="000000"/>
              </a:solidFill>
              <a:latin typeface="Calibri"/>
              <a:ea typeface="Robo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D60FB-B9A0-47BA-8A58-8A717BF2E5D6}"/>
              </a:ext>
            </a:extLst>
          </p:cNvPr>
          <p:cNvSpPr txBox="1"/>
          <p:nvPr/>
        </p:nvSpPr>
        <p:spPr>
          <a:xfrm>
            <a:off x="6384033" y="5961306"/>
            <a:ext cx="5088564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CA" sz="1067" dirty="0" err="1">
                <a:solidFill>
                  <a:srgbClr val="000000"/>
                </a:solidFill>
                <a:latin typeface="Calibri"/>
              </a:rPr>
              <a:t>Verplanken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, Bas, Ian Walker, Adrian Davis, and Michaela </a:t>
            </a:r>
            <a:r>
              <a:rPr lang="en-CA" sz="1067" dirty="0" err="1">
                <a:solidFill>
                  <a:srgbClr val="000000"/>
                </a:solidFill>
                <a:latin typeface="Calibri"/>
              </a:rPr>
              <a:t>Jurasek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 (2008), “Context Change and Travel Mode Choice: Combining the Habit Discontinuity and Self-Activation Hypotheses,” </a:t>
            </a:r>
            <a:r>
              <a:rPr lang="en-CA" sz="1067" i="1" dirty="0">
                <a:solidFill>
                  <a:srgbClr val="000000"/>
                </a:solidFill>
                <a:latin typeface="Calibri"/>
              </a:rPr>
              <a:t>Journal of Environmental Psychology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, 28(2), 121–127.</a:t>
            </a:r>
          </a:p>
        </p:txBody>
      </p:sp>
      <p:pic>
        <p:nvPicPr>
          <p:cNvPr id="1026" name="Picture 2" descr="Tips for a Smooth Move - How to Move Smoothly - Moving.com">
            <a:extLst>
              <a:ext uri="{FF2B5EF4-FFF2-40B4-BE49-F238E27FC236}">
                <a16:creationId xmlns:a16="http://schemas.microsoft.com/office/drawing/2014/main" id="{D8FC1D78-6895-4E13-B0C6-7089E11B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15" y="3537041"/>
            <a:ext cx="3648407" cy="24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EDD9DF1-1DE2-4F0E-B198-C28E58D59BF1}"/>
              </a:ext>
            </a:extLst>
          </p:cNvPr>
          <p:cNvSpPr/>
          <p:nvPr/>
        </p:nvSpPr>
        <p:spPr>
          <a:xfrm>
            <a:off x="9456531" y="3263366"/>
            <a:ext cx="1632181" cy="16321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C7B6CE-9496-4EFC-B595-939A392B311C}"/>
              </a:ext>
            </a:extLst>
          </p:cNvPr>
          <p:cNvSpPr/>
          <p:nvPr/>
        </p:nvSpPr>
        <p:spPr>
          <a:xfrm>
            <a:off x="7536239" y="3263366"/>
            <a:ext cx="1632181" cy="1632181"/>
          </a:xfrm>
          <a:prstGeom prst="ellipse">
            <a:avLst/>
          </a:prstGeom>
          <a:solidFill>
            <a:srgbClr val="E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1B0976-8395-457C-B728-AAA1EFDA9326}"/>
              </a:ext>
            </a:extLst>
          </p:cNvPr>
          <p:cNvSpPr/>
          <p:nvPr/>
        </p:nvSpPr>
        <p:spPr>
          <a:xfrm>
            <a:off x="5615947" y="3236979"/>
            <a:ext cx="1632181" cy="16321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Habits are automatic, relatively uncontrolled behaviors that are easy for people to perform.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84B30-3C20-4E05-BE26-3D1135BBF55E}"/>
              </a:ext>
            </a:extLst>
          </p:cNvPr>
          <p:cNvSpPr/>
          <p:nvPr/>
        </p:nvSpPr>
        <p:spPr>
          <a:xfrm>
            <a:off x="5152931" y="1268761"/>
            <a:ext cx="6240692" cy="1824203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Defaults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Roboto" pitchFamily="2" charset="0"/>
              </a:rPr>
              <a:t> for lower meat consumption, </a:t>
            </a:r>
            <a:r>
              <a:rPr lang="en-US" sz="2133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incentives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Roboto" pitchFamily="2" charset="0"/>
              </a:rPr>
              <a:t> for driving less and </a:t>
            </a:r>
            <a:r>
              <a:rPr lang="en-US" sz="2133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feedback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Roboto" pitchFamily="2" charset="0"/>
              </a:rPr>
              <a:t> for energy use can be particularly effective at reinforcing and solidifying climate friendly habits, saving 51kg, 571kg and 149kg of CO2 respectively per individual or household.</a:t>
            </a:r>
            <a:endParaRPr lang="en-CA" sz="2133" dirty="0">
              <a:solidFill>
                <a:srgbClr val="000000"/>
              </a:solidFill>
              <a:latin typeface="Calibri"/>
              <a:ea typeface="Roboto" pitchFamily="2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40CA434-FAEA-4D4F-9218-83111A5FE16D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ABITS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4591A35-8F8F-47C0-AF53-5FCD74D0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71" y="404664"/>
            <a:ext cx="739213" cy="72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E2B306-E096-438A-9D45-C21614435BE4}"/>
              </a:ext>
            </a:extLst>
          </p:cNvPr>
          <p:cNvSpPr txBox="1"/>
          <p:nvPr/>
        </p:nvSpPr>
        <p:spPr>
          <a:xfrm>
            <a:off x="5114681" y="5589240"/>
            <a:ext cx="6357916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CA" sz="10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S. </a:t>
            </a:r>
            <a:r>
              <a:rPr lang="en-CA" sz="1067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Wynes</a:t>
            </a:r>
            <a:r>
              <a:rPr lang="en-CA" sz="10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, K.A. Nicholas, J. Zhao, S.D. Donner, Measuring what works: quantifying greenhouse gas emission reductions of behavioural interventions to reduce driving, meat consumption, and household energy use, </a:t>
            </a:r>
            <a:r>
              <a:rPr lang="en-CA" sz="1067" i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Environ. Res. Lett. 13 </a:t>
            </a:r>
            <a:r>
              <a:rPr lang="en-CA" sz="1067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(2018) 113002. https://doi.org/10.1088/1748-9326/aae5d7.</a:t>
            </a:r>
          </a:p>
        </p:txBody>
      </p:sp>
      <p:pic>
        <p:nvPicPr>
          <p:cNvPr id="10" name="Graphic 9" descr="Car">
            <a:extLst>
              <a:ext uri="{FF2B5EF4-FFF2-40B4-BE49-F238E27FC236}">
                <a16:creationId xmlns:a16="http://schemas.microsoft.com/office/drawing/2014/main" id="{EC4C94F4-54F5-4AC9-9348-853F17987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9" y="3479456"/>
            <a:ext cx="1200000" cy="1200000"/>
          </a:xfrm>
          <a:prstGeom prst="rect">
            <a:avLst/>
          </a:prstGeom>
        </p:spPr>
      </p:pic>
      <p:pic>
        <p:nvPicPr>
          <p:cNvPr id="13" name="Graphic 12" descr="Renewable Energy">
            <a:extLst>
              <a:ext uri="{FF2B5EF4-FFF2-40B4-BE49-F238E27FC236}">
                <a16:creationId xmlns:a16="http://schemas.microsoft.com/office/drawing/2014/main" id="{1BECA41B-8D3C-44A3-A2C4-92B64C37B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8395" y="3479456"/>
            <a:ext cx="1200000" cy="120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236645-9819-4C73-AD70-36E617A1FC93}"/>
              </a:ext>
            </a:extLst>
          </p:cNvPr>
          <p:cNvSpPr txBox="1"/>
          <p:nvPr/>
        </p:nvSpPr>
        <p:spPr>
          <a:xfrm>
            <a:off x="10960759" y="4942159"/>
            <a:ext cx="1219200" cy="25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533" dirty="0">
                <a:solidFill>
                  <a:srgbClr val="000000"/>
                </a:solidFill>
                <a:latin typeface="Calibri"/>
              </a:rPr>
              <a:t>Icon made by </a:t>
            </a:r>
            <a:r>
              <a:rPr lang="en-US" sz="533" dirty="0" err="1">
                <a:solidFill>
                  <a:srgbClr val="000000"/>
                </a:solidFill>
                <a:latin typeface="Calibri"/>
              </a:rPr>
              <a:t>Freepik</a:t>
            </a:r>
            <a:r>
              <a:rPr lang="en-US" sz="533" dirty="0">
                <a:solidFill>
                  <a:srgbClr val="000000"/>
                </a:solidFill>
                <a:latin typeface="Calibri"/>
              </a:rPr>
              <a:t> from </a:t>
            </a:r>
            <a:r>
              <a:rPr lang="en-US" sz="533" dirty="0">
                <a:solidFill>
                  <a:srgbClr val="000000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en-US" sz="533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A9975E3F-1FF1-4BCB-A756-9D361EE25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64" y="3479456"/>
            <a:ext cx="1200000" cy="12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A0DABE-E2BE-460F-AC96-ACE11006B4E5}"/>
              </a:ext>
            </a:extLst>
          </p:cNvPr>
          <p:cNvSpPr txBox="1"/>
          <p:nvPr/>
        </p:nvSpPr>
        <p:spPr>
          <a:xfrm>
            <a:off x="9778011" y="4950581"/>
            <a:ext cx="105660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149 kg CO</a:t>
            </a:r>
            <a:r>
              <a:rPr lang="en-US" sz="1400" b="1" baseline="-25000" dirty="0">
                <a:solidFill>
                  <a:srgbClr val="000000"/>
                </a:solidFill>
                <a:latin typeface="Calibri"/>
                <a:ea typeface="Roboto" pitchFamily="2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 </a:t>
            </a:r>
            <a:endParaRPr lang="en-CA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5D654-8E3B-4FCA-8148-9B0A47B19869}"/>
              </a:ext>
            </a:extLst>
          </p:cNvPr>
          <p:cNvSpPr txBox="1"/>
          <p:nvPr/>
        </p:nvSpPr>
        <p:spPr>
          <a:xfrm>
            <a:off x="7826187" y="4950581"/>
            <a:ext cx="105660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571 kg CO</a:t>
            </a:r>
            <a:r>
              <a:rPr lang="en-US" sz="1400" b="1" baseline="-25000" dirty="0">
                <a:solidFill>
                  <a:srgbClr val="000000"/>
                </a:solidFill>
                <a:latin typeface="Calibri"/>
                <a:ea typeface="Roboto" pitchFamily="2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 </a:t>
            </a:r>
            <a:endParaRPr lang="en-CA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332FD-353C-4E5D-8A4B-D51CB6983C73}"/>
              </a:ext>
            </a:extLst>
          </p:cNvPr>
          <p:cNvSpPr txBox="1"/>
          <p:nvPr/>
        </p:nvSpPr>
        <p:spPr>
          <a:xfrm>
            <a:off x="5874364" y="4950581"/>
            <a:ext cx="105660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51 kg CO</a:t>
            </a:r>
            <a:r>
              <a:rPr lang="en-US" sz="1400" b="1" baseline="-25000" dirty="0">
                <a:solidFill>
                  <a:srgbClr val="000000"/>
                </a:solidFill>
                <a:latin typeface="Calibri"/>
                <a:ea typeface="Roboto" pitchFamily="2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Roboto" pitchFamily="2" charset="0"/>
              </a:rPr>
              <a:t> </a:t>
            </a:r>
            <a:endParaRPr lang="en-CA" sz="14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People are motivated to maintain a positive view of themselves.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ED37EE2-DC33-4E87-9D77-51CA69E1A424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969707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NDIVIDAL SELF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3ACDA9E-F51A-4D55-8227-75C3ABA6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53" y="404665"/>
            <a:ext cx="647577" cy="7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13C0EB-9E9F-433E-A2BF-12DDA1F9D395}"/>
              </a:ext>
            </a:extLst>
          </p:cNvPr>
          <p:cNvSpPr/>
          <p:nvPr/>
        </p:nvSpPr>
        <p:spPr>
          <a:xfrm>
            <a:off x="7536160" y="1286181"/>
            <a:ext cx="3857465" cy="2046809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Individual differences</a:t>
            </a:r>
          </a:p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Self-efficacy</a:t>
            </a:r>
          </a:p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Self-interest</a:t>
            </a:r>
          </a:p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Self-consistency</a:t>
            </a:r>
          </a:p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Self-concept</a:t>
            </a:r>
          </a:p>
          <a:p>
            <a:pPr defTabSz="1219170"/>
            <a:endParaRPr lang="en-US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  <a:p>
            <a:pPr defTabSz="1219170"/>
            <a:endParaRPr lang="en-US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  <a:p>
            <a:pPr defTabSz="1219170"/>
            <a:endParaRPr lang="en-US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  <a:p>
            <a:pPr defTabSz="1219170"/>
            <a:endParaRPr lang="en-US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  <a:p>
            <a:pPr defTabSz="1219170"/>
            <a:endParaRPr lang="en-US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5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People are motivated to maintain a positive view of themselves.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241F5-7F0F-4C96-9136-B104DCD2633C}"/>
              </a:ext>
            </a:extLst>
          </p:cNvPr>
          <p:cNvSpPr/>
          <p:nvPr/>
        </p:nvSpPr>
        <p:spPr>
          <a:xfrm>
            <a:off x="5152932" y="1286181"/>
            <a:ext cx="6240693" cy="1086703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Reminders of the past identity of </a:t>
            </a:r>
            <a:r>
              <a:rPr lang="en-US" sz="2133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repurposed products </a:t>
            </a:r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make consumers feel special and increases demand</a:t>
            </a:r>
            <a:endParaRPr lang="en-CA" sz="2133" dirty="0">
              <a:solidFill>
                <a:srgbClr val="000000">
                  <a:lumMod val="85000"/>
                  <a:lumOff val="15000"/>
                </a:srgb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599C5-D12D-4E30-AC14-50D06CB59586}"/>
              </a:ext>
            </a:extLst>
          </p:cNvPr>
          <p:cNvSpPr txBox="1"/>
          <p:nvPr/>
        </p:nvSpPr>
        <p:spPr>
          <a:xfrm>
            <a:off x="5039882" y="5181970"/>
            <a:ext cx="3233396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CA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Kamleitner</a:t>
            </a:r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en-CA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Thürridl</a:t>
            </a:r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B.A.S. Martin, A </a:t>
            </a:r>
            <a:r>
              <a:rPr lang="en-CA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cinderella</a:t>
            </a:r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story: how past identity salience boosts demand for repurposed products, J. Mark. 83 (2019) 76–92. https://doi.org/10.1177/0022242919872156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Grafik 34">
            <a:extLst>
              <a:ext uri="{FF2B5EF4-FFF2-40B4-BE49-F238E27FC236}">
                <a16:creationId xmlns:a16="http://schemas.microsoft.com/office/drawing/2014/main" id="{521E56C0-BB6C-4864-B07D-7FD73DF909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3" y="2564905"/>
            <a:ext cx="2981631" cy="261706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56785-06C0-4DFF-8671-890B1049AE5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/>
          <a:stretch/>
        </p:blipFill>
        <p:spPr bwMode="auto">
          <a:xfrm>
            <a:off x="8273277" y="2564904"/>
            <a:ext cx="3136779" cy="329785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E5A7529-C3C3-49FB-A465-2DA73828C772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969707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NDIVIDAL SELF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65833E9-5B32-411D-9DF0-19AA64BD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53" y="404665"/>
            <a:ext cx="647577" cy="7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Individual differences are also important in climate-friendly decision-making.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ED37EE2-DC33-4E87-9D77-51CA69E1A424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NDIVIDAL SELF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3ACDA9E-F51A-4D55-8227-75C3ABA6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393" y="404665"/>
            <a:ext cx="647577" cy="7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3EC7BF-2BF3-4EAF-B0B6-5C1AED1C5E68}"/>
              </a:ext>
            </a:extLst>
          </p:cNvPr>
          <p:cNvSpPr/>
          <p:nvPr/>
        </p:nvSpPr>
        <p:spPr>
          <a:xfrm>
            <a:off x="5152932" y="1286181"/>
            <a:ext cx="6240693" cy="1278724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Collective village groups in Indonesia, Peru and Tanzania conserved about 51% more trees by ensuring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half of group members were women.</a:t>
            </a:r>
            <a:endParaRPr lang="en-CA" sz="2133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When more women are decision-makers, the environment wins | CU Boulder  Today | University of Colorado Boulder">
            <a:extLst>
              <a:ext uri="{FF2B5EF4-FFF2-40B4-BE49-F238E27FC236}">
                <a16:creationId xmlns:a16="http://schemas.microsoft.com/office/drawing/2014/main" id="{3DBC4636-349F-4408-89D2-0F2E276C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2" y="2756926"/>
            <a:ext cx="5131973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A48E3-841C-405A-BDE8-AE911CE09E78}"/>
              </a:ext>
            </a:extLst>
          </p:cNvPr>
          <p:cNvSpPr txBox="1"/>
          <p:nvPr/>
        </p:nvSpPr>
        <p:spPr>
          <a:xfrm>
            <a:off x="7173883" y="5837784"/>
            <a:ext cx="4247164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067" dirty="0">
                <a:solidFill>
                  <a:srgbClr val="000000"/>
                </a:solidFill>
                <a:latin typeface="Calibri"/>
              </a:rPr>
              <a:t>N.J. Cook, T. </a:t>
            </a:r>
            <a:r>
              <a:rPr lang="en-US" sz="1067" dirty="0" err="1">
                <a:solidFill>
                  <a:srgbClr val="000000"/>
                </a:solidFill>
                <a:latin typeface="Calibri"/>
              </a:rPr>
              <a:t>Grillos</a:t>
            </a:r>
            <a:r>
              <a:rPr lang="en-US" sz="1067" dirty="0">
                <a:solidFill>
                  <a:srgbClr val="000000"/>
                </a:solidFill>
                <a:latin typeface="Calibri"/>
              </a:rPr>
              <a:t>, K.P. Andersson, Gender quotas increase the equality and effectiveness of climate policy interventions, Nat. </a:t>
            </a:r>
            <a:r>
              <a:rPr lang="en-US" sz="1067" dirty="0" err="1">
                <a:solidFill>
                  <a:srgbClr val="000000"/>
                </a:solidFill>
                <a:latin typeface="Calibri"/>
              </a:rPr>
              <a:t>Clim</a:t>
            </a:r>
            <a:r>
              <a:rPr lang="en-US" sz="1067" dirty="0">
                <a:solidFill>
                  <a:srgbClr val="000000"/>
                </a:solidFill>
                <a:latin typeface="Calibri"/>
              </a:rPr>
              <a:t>. Change. 9 (2019) 330–334. https://doi.org/10.1038/s41558-019-0438-4.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0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Individual differences are also important in climate-friendly decision-making.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241F5-7F0F-4C96-9136-B104DCD2633C}"/>
              </a:ext>
            </a:extLst>
          </p:cNvPr>
          <p:cNvSpPr/>
          <p:nvPr/>
        </p:nvSpPr>
        <p:spPr>
          <a:xfrm>
            <a:off x="5152932" y="1286181"/>
            <a:ext cx="6240693" cy="1086703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When men are less likely to support sustainable causes, </a:t>
            </a:r>
            <a:r>
              <a:rPr lang="en-US" sz="2133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masculine branding </a:t>
            </a:r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or affirmation can close this gender gap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599C5-D12D-4E30-AC14-50D06CB59586}"/>
              </a:ext>
            </a:extLst>
          </p:cNvPr>
          <p:cNvSpPr txBox="1"/>
          <p:nvPr/>
        </p:nvSpPr>
        <p:spPr>
          <a:xfrm>
            <a:off x="8112224" y="5433610"/>
            <a:ext cx="3365672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CA" sz="1067" dirty="0">
                <a:solidFill>
                  <a:srgbClr val="000000"/>
                </a:solidFill>
                <a:latin typeface="Calibri"/>
              </a:rPr>
              <a:t>Brough, A. R., </a:t>
            </a:r>
            <a:r>
              <a:rPr lang="en-CA" sz="1067" dirty="0" err="1">
                <a:solidFill>
                  <a:srgbClr val="000000"/>
                </a:solidFill>
                <a:latin typeface="Calibri"/>
              </a:rPr>
              <a:t>Wilkie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, J. E., Ma, J., Isaac, M. S., &amp; Gal, D. (2016). Is eco-friendly unmanly? The green-feminine stereotype and its effect on sustainable consumption. </a:t>
            </a:r>
            <a:r>
              <a:rPr lang="en-CA" sz="1067" i="1" dirty="0">
                <a:solidFill>
                  <a:srgbClr val="000000"/>
                </a:solidFill>
                <a:latin typeface="Calibri"/>
              </a:rPr>
              <a:t>Journal of Consumer Research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CA" sz="1067" i="1" dirty="0">
                <a:solidFill>
                  <a:srgbClr val="000000"/>
                </a:solidFill>
                <a:latin typeface="Calibri"/>
              </a:rPr>
              <a:t>43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(4), 567-582.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E5A7529-C3C3-49FB-A465-2DA73828C772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969707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NDIVIDAL SELF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65833E9-5B32-411D-9DF0-19AA64BD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53" y="404665"/>
            <a:ext cx="647577" cy="7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1BFC44-A170-4886-8163-443B2ACBA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6" y="3044958"/>
            <a:ext cx="3031257" cy="1928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A68796-D0B6-4926-AB59-9E09CD317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83" y="3192292"/>
            <a:ext cx="3195139" cy="18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8CEA3-511F-A62A-F709-5ADA71061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28" y="1946554"/>
            <a:ext cx="7472359" cy="39788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Individual differences are also important in climate-friendly decision-making.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241F5-7F0F-4C96-9136-B104DCD2633C}"/>
              </a:ext>
            </a:extLst>
          </p:cNvPr>
          <p:cNvSpPr/>
          <p:nvPr/>
        </p:nvSpPr>
        <p:spPr>
          <a:xfrm>
            <a:off x="5152932" y="879984"/>
            <a:ext cx="6240693" cy="1086703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</a:rPr>
              <a:t>Translating the same attribute into different frames can appeal to different types of people and goals.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599C5-D12D-4E30-AC14-50D06CB59586}"/>
              </a:ext>
            </a:extLst>
          </p:cNvPr>
          <p:cNvSpPr txBox="1"/>
          <p:nvPr/>
        </p:nvSpPr>
        <p:spPr>
          <a:xfrm>
            <a:off x="7710055" y="5925446"/>
            <a:ext cx="3816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/>
              <a:t>Ungemach</a:t>
            </a:r>
            <a:r>
              <a:rPr lang="en-US" sz="1100" dirty="0"/>
              <a:t>, C., Camilleri, A. R., Johnson, E. J., </a:t>
            </a:r>
            <a:r>
              <a:rPr lang="en-US" sz="1100" dirty="0" err="1"/>
              <a:t>Larrick</a:t>
            </a:r>
            <a:r>
              <a:rPr lang="en-US" sz="1100" dirty="0"/>
              <a:t>, R. P., &amp; Weber, E. U. (2018). Translated attributes as choice architecture: Aligning objectives and choices through decision signposts. </a:t>
            </a:r>
            <a:r>
              <a:rPr lang="en-US" sz="1100" i="1" dirty="0"/>
              <a:t>Management Science</a:t>
            </a:r>
            <a:r>
              <a:rPr lang="en-US" sz="1100" dirty="0"/>
              <a:t>, </a:t>
            </a:r>
            <a:r>
              <a:rPr lang="en-US" sz="1100" i="1" dirty="0"/>
              <a:t>64</a:t>
            </a:r>
            <a:r>
              <a:rPr lang="en-US" sz="1100" dirty="0"/>
              <a:t>(5), 2445-2459.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E5A7529-C3C3-49FB-A465-2DA73828C772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969707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NDIVIDAL SELF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65833E9-5B32-411D-9DF0-19AA64BD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53" y="404665"/>
            <a:ext cx="647577" cy="7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6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Consumers are influenced both by feelings and intuition (“system 1”) and by more deliberative cognitions (“system 2”).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0FC22A-86FB-4036-8DA4-B118C89C1F18}"/>
              </a:ext>
            </a:extLst>
          </p:cNvPr>
          <p:cNvSpPr txBox="1">
            <a:spLocks/>
          </p:cNvSpPr>
          <p:nvPr/>
        </p:nvSpPr>
        <p:spPr>
          <a:xfrm>
            <a:off x="1007435" y="404664"/>
            <a:ext cx="960106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EELINGS AND COGNITION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E6720FF-32C7-4A49-A773-A66390DD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5"/>
          <a:stretch>
            <a:fillRect/>
          </a:stretch>
        </p:blipFill>
        <p:spPr bwMode="auto">
          <a:xfrm>
            <a:off x="485643" y="393517"/>
            <a:ext cx="617803" cy="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E4A7EB-89DF-4B48-9B1A-7DCBB130C42A}"/>
              </a:ext>
            </a:extLst>
          </p:cNvPr>
          <p:cNvSpPr/>
          <p:nvPr/>
        </p:nvSpPr>
        <p:spPr>
          <a:xfrm>
            <a:off x="6960096" y="1286181"/>
            <a:ext cx="4433528" cy="2046809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Positive emotions: warm glow, pride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Negative emotions: Fear, guilt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Information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Framing 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Labeling</a:t>
            </a:r>
          </a:p>
        </p:txBody>
      </p:sp>
    </p:spTree>
    <p:extLst>
      <p:ext uri="{BB962C8B-B14F-4D97-AF65-F5344CB8AC3E}">
        <p14:creationId xmlns:p14="http://schemas.microsoft.com/office/powerpoint/2010/main" val="39537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9 Books to Read to Be Successful in 2019">
            <a:extLst>
              <a:ext uri="{FF2B5EF4-FFF2-40B4-BE49-F238E27FC236}">
                <a16:creationId xmlns:a16="http://schemas.microsoft.com/office/drawing/2014/main" id="{51277941-338C-4A57-9F28-358646BC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61" y="2758455"/>
            <a:ext cx="4926441" cy="32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Consumers are influenced by feelings and intuition (i.e., “system 1”)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86181"/>
            <a:ext cx="6240692" cy="1129096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Lower anticipated guilt increases demand for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made-to-order products, made from recycled materials. 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(More broadly, guilt appeals must be moderate.)</a:t>
            </a:r>
            <a:endParaRPr lang="en-CA" sz="2133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5CD3-9167-4FDC-97BD-1EE20BF51042}"/>
              </a:ext>
            </a:extLst>
          </p:cNvPr>
          <p:cNvSpPr txBox="1"/>
          <p:nvPr/>
        </p:nvSpPr>
        <p:spPr>
          <a:xfrm>
            <a:off x="6672064" y="6112149"/>
            <a:ext cx="4896544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Paharia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Who receives credit or blame? The effects of made-to-order production on responses to unethical and ethical company production practices, J. Mark. 84 (2020) 88–104. https://doi.org/10.1177/0022242919887161.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Graphic 3" descr="Sustainability">
            <a:extLst>
              <a:ext uri="{FF2B5EF4-FFF2-40B4-BE49-F238E27FC236}">
                <a16:creationId xmlns:a16="http://schemas.microsoft.com/office/drawing/2014/main" id="{A0F2D43F-F36E-48DD-8A6A-CC22773B9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0416" y="2766591"/>
            <a:ext cx="705611" cy="70561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6E7B0A6-A484-4FF0-A818-F1F7433D5443}"/>
              </a:ext>
            </a:extLst>
          </p:cNvPr>
          <p:cNvSpPr txBox="1">
            <a:spLocks/>
          </p:cNvSpPr>
          <p:nvPr/>
        </p:nvSpPr>
        <p:spPr>
          <a:xfrm>
            <a:off x="1007435" y="404664"/>
            <a:ext cx="960106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EELINGS AND COGNITION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4D0040-F23B-4B6C-9F92-AFC36F12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5"/>
          <a:stretch>
            <a:fillRect/>
          </a:stretch>
        </p:blipFill>
        <p:spPr bwMode="auto">
          <a:xfrm>
            <a:off x="485643" y="393517"/>
            <a:ext cx="617803" cy="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8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0EF06-F023-D7FC-CA0F-3CB4B7BE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88" y="2079499"/>
            <a:ext cx="2899528" cy="47187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Consumers are influenced by feelings and intuition (i.e., “system 1”)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87410"/>
            <a:ext cx="6240692" cy="792089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CA" sz="2133" dirty="0">
                <a:solidFill>
                  <a:srgbClr val="000000"/>
                </a:solidFill>
                <a:latin typeface="Calibri"/>
              </a:rPr>
              <a:t>Attractive appeals and guilt reduction sustain behavior change over time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6E7B0A6-A484-4FF0-A818-F1F7433D5443}"/>
              </a:ext>
            </a:extLst>
          </p:cNvPr>
          <p:cNvSpPr txBox="1">
            <a:spLocks/>
          </p:cNvSpPr>
          <p:nvPr/>
        </p:nvSpPr>
        <p:spPr>
          <a:xfrm>
            <a:off x="1007435" y="404664"/>
            <a:ext cx="960106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EELINGS AND COGNITION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4D0040-F23B-4B6C-9F92-AFC36F12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5"/>
          <a:stretch>
            <a:fillRect/>
          </a:stretch>
        </p:blipFill>
        <p:spPr bwMode="auto">
          <a:xfrm>
            <a:off x="485643" y="393517"/>
            <a:ext cx="617803" cy="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DB52E-A2C5-0060-3F6B-0D2798E9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19" y="2211484"/>
            <a:ext cx="2899528" cy="4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A2EF95-260F-4E06-99BB-BA6B8BA5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73" y="2994510"/>
            <a:ext cx="1412007" cy="3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avid Hardisty">
            <a:extLst>
              <a:ext uri="{FF2B5EF4-FFF2-40B4-BE49-F238E27FC236}">
                <a16:creationId xmlns:a16="http://schemas.microsoft.com/office/drawing/2014/main" id="{DBF3D472-5EDE-446F-8115-012872D12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/>
        </p:blipFill>
        <p:spPr bwMode="auto">
          <a:xfrm>
            <a:off x="6327449" y="841080"/>
            <a:ext cx="1744300" cy="18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Katherine White | UBC Sauder School of Business">
            <a:extLst>
              <a:ext uri="{FF2B5EF4-FFF2-40B4-BE49-F238E27FC236}">
                <a16:creationId xmlns:a16="http://schemas.microsoft.com/office/drawing/2014/main" id="{4254EEED-E0CB-4DE9-8659-21936E6FE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8651"/>
          <a:stretch/>
        </p:blipFill>
        <p:spPr bwMode="auto">
          <a:xfrm>
            <a:off x="1450980" y="836713"/>
            <a:ext cx="1743239" cy="18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E667F6-065B-4717-B36E-39CA8078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95" y="2994510"/>
            <a:ext cx="1412007" cy="3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0F007F-513D-4154-9C65-D129D1B4F45C}"/>
              </a:ext>
            </a:extLst>
          </p:cNvPr>
          <p:cNvSpPr txBox="1"/>
          <p:nvPr/>
        </p:nvSpPr>
        <p:spPr>
          <a:xfrm>
            <a:off x="1450980" y="294942"/>
            <a:ext cx="9896200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5011"/>
            <a:r>
              <a:rPr lang="en-US" sz="158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ova" panose="020B0504020202020204" pitchFamily="34" charset="0"/>
              </a:rPr>
              <a:t>Katherine White		Rishad Habib		David J. Hardisty		  Jiaying Zhao 	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4A9BAB87-5F45-4F52-87B6-2E09F59558B4}"/>
              </a:ext>
            </a:extLst>
          </p:cNvPr>
          <p:cNvSpPr txBox="1">
            <a:spLocks/>
          </p:cNvSpPr>
          <p:nvPr/>
        </p:nvSpPr>
        <p:spPr>
          <a:xfrm>
            <a:off x="985164" y="4291651"/>
            <a:ext cx="11206836" cy="10562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101820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685800" indent="-685800"/>
            <a:r>
              <a:rPr lang="en-US" b="0" dirty="0"/>
              <a:t>White, K., Habib, R., &amp; Hardisty, D. J. (2019). How to SHIFT consumer behaviors to be more sustainable: A literature review and guiding framework. </a:t>
            </a:r>
            <a:r>
              <a:rPr lang="en-US" b="0" i="1" dirty="0"/>
              <a:t>Journal of Marketing</a:t>
            </a:r>
            <a:r>
              <a:rPr lang="en-US" b="0" dirty="0"/>
              <a:t>, </a:t>
            </a:r>
            <a:r>
              <a:rPr lang="en-US" b="0" i="1" dirty="0"/>
              <a:t>83</a:t>
            </a:r>
            <a:r>
              <a:rPr lang="en-US" b="0" dirty="0"/>
              <a:t>(3), 22-49.</a:t>
            </a:r>
          </a:p>
          <a:p>
            <a:pPr marL="685800" indent="-685800"/>
            <a:r>
              <a:rPr lang="en-US" b="0" dirty="0"/>
              <a:t>Habib, R., White, K., Hardisty, D. J., &amp; Zhao, J. (2021). Shifting Consumer Behavior to Address Climate Change. </a:t>
            </a:r>
            <a:r>
              <a:rPr lang="en-US" b="0" i="1" dirty="0"/>
              <a:t>Current Opinion in Psychology</a:t>
            </a:r>
            <a:r>
              <a:rPr lang="en-US" b="0" dirty="0"/>
              <a:t>, 42, 108-113.</a:t>
            </a:r>
          </a:p>
        </p:txBody>
      </p:sp>
      <p:pic>
        <p:nvPicPr>
          <p:cNvPr id="8" name="Picture 10" descr="Downloads - TRSM Marketing Resources - Ryerson University">
            <a:extLst>
              <a:ext uri="{FF2B5EF4-FFF2-40B4-BE49-F238E27FC236}">
                <a16:creationId xmlns:a16="http://schemas.microsoft.com/office/drawing/2014/main" id="{8250AFAD-231F-F500-83E6-B15E08C73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59346"/>
          <a:stretch/>
        </p:blipFill>
        <p:spPr bwMode="auto">
          <a:xfrm>
            <a:off x="3943941" y="2996634"/>
            <a:ext cx="1614224" cy="4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oronto Metropolitan University Home - Ryerson University">
            <a:extLst>
              <a:ext uri="{FF2B5EF4-FFF2-40B4-BE49-F238E27FC236}">
                <a16:creationId xmlns:a16="http://schemas.microsoft.com/office/drawing/2014/main" id="{B79BB8B0-293A-3728-77EB-581C02BB0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75" y="2999310"/>
            <a:ext cx="774447" cy="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A4CCFFD-42A8-C9A2-6E71-821CCF483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"/>
          <a:stretch/>
        </p:blipFill>
        <p:spPr bwMode="auto">
          <a:xfrm>
            <a:off x="3849491" y="836713"/>
            <a:ext cx="1743239" cy="18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65C5-E874-BCA4-F111-D77170990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68" y="836713"/>
            <a:ext cx="1435788" cy="191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705A6-0941-0ABA-C632-B8BB9B096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08" y="2921059"/>
            <a:ext cx="719308" cy="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Consumers are influenced by deliberative cognitions (i.e., “system 2”).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86181"/>
            <a:ext cx="6240692" cy="1103419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Consumers underestimate the emissions associated with food but providing clear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labels</a:t>
            </a:r>
            <a:r>
              <a:rPr lang="en-US" sz="2133" dirty="0">
                <a:solidFill>
                  <a:srgbClr val="000000"/>
                </a:solidFill>
                <a:latin typeface="Calibri"/>
              </a:rPr>
              <a:t> can change this and shift preferences towards low emission food.</a:t>
            </a:r>
            <a:endParaRPr lang="en-CA" sz="2133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5CD3-9167-4FDC-97BD-1EE20BF51042}"/>
              </a:ext>
            </a:extLst>
          </p:cNvPr>
          <p:cNvSpPr txBox="1"/>
          <p:nvPr/>
        </p:nvSpPr>
        <p:spPr>
          <a:xfrm>
            <a:off x="5019812" y="4976332"/>
            <a:ext cx="2496280" cy="12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A.R. Camilleri, R.P.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Larrick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Hossain, D.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Patino-Echeverri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Consumers underestimate the emissions associated with food but are aided by labels, Nature Climate Change. 9 (2019) 53–58. https://doi.org/10.1038/s41558-018-0354-z.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B3D4AA-81BB-40B7-82F6-57695E22FC1F}"/>
              </a:ext>
            </a:extLst>
          </p:cNvPr>
          <p:cNvGrpSpPr/>
          <p:nvPr/>
        </p:nvGrpSpPr>
        <p:grpSpPr>
          <a:xfrm>
            <a:off x="7485224" y="2479030"/>
            <a:ext cx="3908401" cy="3769445"/>
            <a:chOff x="2510758" y="483518"/>
            <a:chExt cx="3658461" cy="35283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0BAEE6-CCC3-40DE-A724-81F7DBF6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401" t="12900" r="52400" b="18500"/>
            <a:stretch/>
          </p:blipFill>
          <p:spPr>
            <a:xfrm>
              <a:off x="2510758" y="483518"/>
              <a:ext cx="2407071" cy="35283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D505E-7646-40C7-A2A3-CFA21521F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799" t="18801" r="52743" b="12600"/>
            <a:stretch/>
          </p:blipFill>
          <p:spPr>
            <a:xfrm>
              <a:off x="4905191" y="500401"/>
              <a:ext cx="1264028" cy="3495600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94DC6738-6B7D-4D1B-87E5-0B9F02F7166F}"/>
              </a:ext>
            </a:extLst>
          </p:cNvPr>
          <p:cNvSpPr txBox="1">
            <a:spLocks/>
          </p:cNvSpPr>
          <p:nvPr/>
        </p:nvSpPr>
        <p:spPr>
          <a:xfrm>
            <a:off x="1007435" y="404664"/>
            <a:ext cx="960106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EELINGS AND COGNITION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060547-2C95-4CEF-8D06-39731D00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5"/>
          <a:stretch>
            <a:fillRect/>
          </a:stretch>
        </p:blipFill>
        <p:spPr bwMode="auto">
          <a:xfrm>
            <a:off x="485643" y="393517"/>
            <a:ext cx="617803" cy="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7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Consumers are influenced by deliberative cognitions (i.e., “system 2”).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86181"/>
            <a:ext cx="6240692" cy="1103419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CA" sz="2133" b="1" dirty="0">
                <a:solidFill>
                  <a:srgbClr val="000000"/>
                </a:solidFill>
                <a:latin typeface="Calibri"/>
              </a:rPr>
              <a:t>Labels</a:t>
            </a:r>
            <a:r>
              <a:rPr lang="en-CA" sz="2133" dirty="0">
                <a:solidFill>
                  <a:srgbClr val="000000"/>
                </a:solidFill>
                <a:latin typeface="Calibri"/>
              </a:rPr>
              <a:t> with “10-year dollar cost” </a:t>
            </a:r>
            <a:r>
              <a:rPr lang="en-CA" sz="2133" b="1" dirty="0">
                <a:solidFill>
                  <a:srgbClr val="000000"/>
                </a:solidFill>
                <a:latin typeface="Calibri"/>
              </a:rPr>
              <a:t>framing</a:t>
            </a:r>
            <a:r>
              <a:rPr lang="en-CA" sz="2133" dirty="0">
                <a:solidFill>
                  <a:srgbClr val="000000"/>
                </a:solidFill>
                <a:latin typeface="Calibri"/>
              </a:rPr>
              <a:t> increased energy efficient purchases from 12% to 48%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5CD3-9167-4FDC-97BD-1EE20BF51042}"/>
              </a:ext>
            </a:extLst>
          </p:cNvPr>
          <p:cNvSpPr txBox="1"/>
          <p:nvPr/>
        </p:nvSpPr>
        <p:spPr>
          <a:xfrm>
            <a:off x="5050053" y="5761904"/>
            <a:ext cx="6446449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CA" sz="1067" dirty="0">
                <a:solidFill>
                  <a:srgbClr val="000000"/>
                </a:solidFill>
                <a:latin typeface="Calibri"/>
              </a:rPr>
              <a:t>Hardisty, D. J., Wang, W.,  Shim, Y., Sun, D., &amp; Griffin, D. (working paper). Encouraging Energy Efficiency: Product Labels Activate Temporal </a:t>
            </a:r>
            <a:r>
              <a:rPr lang="en-CA" sz="1067" dirty="0" err="1">
                <a:solidFill>
                  <a:srgbClr val="000000"/>
                </a:solidFill>
                <a:latin typeface="Calibri"/>
              </a:rPr>
              <a:t>Tradeoffs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4DC6738-6B7D-4D1B-87E5-0B9F02F7166F}"/>
              </a:ext>
            </a:extLst>
          </p:cNvPr>
          <p:cNvSpPr txBox="1">
            <a:spLocks/>
          </p:cNvSpPr>
          <p:nvPr/>
        </p:nvSpPr>
        <p:spPr>
          <a:xfrm>
            <a:off x="1007435" y="404664"/>
            <a:ext cx="9601067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EELINGS AND COGNITION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060547-2C95-4CEF-8D06-39731D00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5"/>
          <a:stretch>
            <a:fillRect/>
          </a:stretch>
        </p:blipFill>
        <p:spPr bwMode="auto">
          <a:xfrm>
            <a:off x="485643" y="393517"/>
            <a:ext cx="617803" cy="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96849E69-B25A-45D9-9B4F-F153DF65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8" t="6666" b="6667"/>
          <a:stretch>
            <a:fillRect/>
          </a:stretch>
        </p:blipFill>
        <p:spPr bwMode="auto">
          <a:xfrm>
            <a:off x="4789336" y="2971630"/>
            <a:ext cx="6604289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0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particularly striking feature of sustainability is that it can feel abstract and psychologically distant.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73B298A-9773-4183-BF11-7745FABC5FE9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ANGIBILITY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834D9B3-B43F-4DE6-A5E4-9E463122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381" y="375013"/>
            <a:ext cx="708224" cy="7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514425-FF20-415A-928A-61F35630BD9E}"/>
              </a:ext>
            </a:extLst>
          </p:cNvPr>
          <p:cNvSpPr txBox="1"/>
          <p:nvPr/>
        </p:nvSpPr>
        <p:spPr>
          <a:xfrm>
            <a:off x="5855974" y="1169259"/>
            <a:ext cx="5520613" cy="156966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CA" sz="2400" dirty="0">
                <a:solidFill>
                  <a:srgbClr val="000000"/>
                </a:solidFill>
                <a:latin typeface="Calibri"/>
              </a:rPr>
              <a:t>Communicate local and proximal impacts</a:t>
            </a:r>
          </a:p>
          <a:p>
            <a:pPr defTabSz="1219170"/>
            <a:r>
              <a:rPr lang="en-CA" sz="2400" b="1" dirty="0">
                <a:solidFill>
                  <a:srgbClr val="000000"/>
                </a:solidFill>
                <a:latin typeface="Calibri"/>
              </a:rPr>
              <a:t>Matching temporal focus</a:t>
            </a:r>
          </a:p>
          <a:p>
            <a:pPr defTabSz="1219170"/>
            <a:r>
              <a:rPr lang="en-CA" sz="2400" dirty="0">
                <a:solidFill>
                  <a:srgbClr val="000000"/>
                </a:solidFill>
                <a:latin typeface="Calibri"/>
              </a:rPr>
              <a:t>Encourage desire for intangibles </a:t>
            </a:r>
          </a:p>
          <a:p>
            <a:pPr defTabSz="1219170"/>
            <a:r>
              <a:rPr lang="en-CA" sz="2400" dirty="0">
                <a:solidFill>
                  <a:srgbClr val="000000"/>
                </a:solidFill>
                <a:latin typeface="Calibri"/>
              </a:rPr>
              <a:t>Concrete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15337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 way to increase climate conscious behavior is to make the outcomes of actions more concrete and tangible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95567"/>
            <a:ext cx="6245561" cy="1426904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2133" b="1" dirty="0">
                <a:solidFill>
                  <a:srgbClr val="000000"/>
                </a:solidFill>
                <a:latin typeface="Calibri"/>
              </a:rPr>
              <a:t>Concrete representations </a:t>
            </a:r>
            <a:r>
              <a:rPr lang="en-US" sz="2133" dirty="0">
                <a:solidFill>
                  <a:srgbClr val="000000"/>
                </a:solidFill>
                <a:latin typeface="Calibri"/>
              </a:rPr>
              <a:t>of what products will become after recycling can generate greater interest in advertisements and lead to increased recycling at outdoor events and residences</a:t>
            </a:r>
            <a:endParaRPr lang="en-CA" sz="2133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5CD3-9167-4FDC-97BD-1EE20BF51042}"/>
              </a:ext>
            </a:extLst>
          </p:cNvPr>
          <p:cNvSpPr txBox="1"/>
          <p:nvPr/>
        </p:nvSpPr>
        <p:spPr>
          <a:xfrm>
            <a:off x="5423925" y="5466538"/>
            <a:ext cx="3141367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K.P.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Winterich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G.Y.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Nenkov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G.E. Gonzales, Knowing what it makes: how product transformation salience increases recycling, J. Mark. 83 (2019) 21–37. https://doi.org/10.1177/0022242919842167.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3F8B2-8E3E-4C80-BBE6-E416513F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4" t="23400" r="50932" b="13601"/>
          <a:stretch/>
        </p:blipFill>
        <p:spPr>
          <a:xfrm>
            <a:off x="8556096" y="2904063"/>
            <a:ext cx="2748011" cy="334217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73B298A-9773-4183-BF11-7745FABC5FE9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ANGIBILITY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834D9B3-B43F-4DE6-A5E4-9E463122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43" y="375013"/>
            <a:ext cx="708224" cy="7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Another way is to ask people to think more abstractly, such as about the future.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AC69-E5B4-4B7B-959D-D9F0C72C8F84}"/>
              </a:ext>
            </a:extLst>
          </p:cNvPr>
          <p:cNvSpPr/>
          <p:nvPr/>
        </p:nvSpPr>
        <p:spPr>
          <a:xfrm>
            <a:off x="5152933" y="1295568"/>
            <a:ext cx="6245561" cy="1269337"/>
          </a:xfrm>
          <a:prstGeom prst="rect">
            <a:avLst/>
          </a:prstGeom>
          <a:solidFill>
            <a:schemeClr val="bg1"/>
          </a:solidFill>
          <a:ln w="9525">
            <a:solidFill>
              <a:srgbClr val="7792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Consumers who were asked to consider their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legacy</a:t>
            </a:r>
            <a:r>
              <a:rPr lang="en-US" sz="2133" dirty="0">
                <a:solidFill>
                  <a:srgbClr val="000000"/>
                </a:solidFill>
                <a:latin typeface="Calibri"/>
              </a:rPr>
              <a:t> (“how will I be remembered?”) donated 45% more to a climate-change charity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5CD3-9167-4FDC-97BD-1EE20BF51042}"/>
              </a:ext>
            </a:extLst>
          </p:cNvPr>
          <p:cNvSpPr txBox="1"/>
          <p:nvPr/>
        </p:nvSpPr>
        <p:spPr>
          <a:xfrm>
            <a:off x="6192011" y="5837783"/>
            <a:ext cx="5212072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en-US" sz="1067" dirty="0" err="1">
                <a:solidFill>
                  <a:srgbClr val="000000"/>
                </a:solidFill>
                <a:latin typeface="Calibri"/>
              </a:rPr>
              <a:t>Zaval</a:t>
            </a:r>
            <a:r>
              <a:rPr lang="en-US" sz="1067" dirty="0">
                <a:solidFill>
                  <a:srgbClr val="000000"/>
                </a:solidFill>
                <a:latin typeface="Calibri"/>
              </a:rPr>
              <a:t>, L., Markowitz, E. M., &amp; Weber, E. U. (2015). How will I be remembered? Conserving the environment for the sake of one’s legacy. </a:t>
            </a:r>
            <a:r>
              <a:rPr lang="en-US" sz="1067" i="1" dirty="0">
                <a:solidFill>
                  <a:srgbClr val="000000"/>
                </a:solidFill>
                <a:latin typeface="Calibri"/>
              </a:rPr>
              <a:t>Psychological science</a:t>
            </a:r>
            <a:r>
              <a:rPr lang="en-US" sz="1067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067" i="1" dirty="0">
                <a:solidFill>
                  <a:srgbClr val="000000"/>
                </a:solidFill>
                <a:latin typeface="Calibri"/>
              </a:rPr>
              <a:t>26</a:t>
            </a:r>
            <a:r>
              <a:rPr lang="en-US" sz="1067" dirty="0">
                <a:solidFill>
                  <a:srgbClr val="000000"/>
                </a:solidFill>
                <a:latin typeface="Calibri"/>
              </a:rPr>
              <a:t>(2), 231-236.</a:t>
            </a:r>
          </a:p>
          <a:p>
            <a:pPr algn="r" defTabSz="1219170"/>
            <a:r>
              <a:rPr lang="en-US" sz="1067" dirty="0">
                <a:solidFill>
                  <a:srgbClr val="000000"/>
                </a:solidFill>
                <a:latin typeface="Calibri"/>
              </a:rPr>
              <a:t>Image from https://www.iris.xyz/wp-content/uploads/2015/06/legacy.jpg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73B298A-9773-4183-BF11-7745FABC5FE9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ANGIBILITY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834D9B3-B43F-4DE6-A5E4-9E463122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381" y="375013"/>
            <a:ext cx="708224" cy="7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D3081F-BA30-497D-B2EE-F53E6D69B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24" y="2821286"/>
            <a:ext cx="4402869" cy="29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9138CF-5E28-4811-85B8-DEC96BF4C2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778" y="2852937"/>
            <a:ext cx="75126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72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6C46F-15B3-9C56-0D98-8BACE7F0F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behaviors would have the greatest impact? </a:t>
            </a:r>
            <a:r>
              <a:rPr lang="en-US" dirty="0">
                <a:solidFill>
                  <a:schemeClr val="tx1"/>
                </a:solidFill>
              </a:rPr>
              <a:t>Think about the carbon emissions &amp; biodiversity impacts from the behavior change. </a:t>
            </a:r>
          </a:p>
          <a:p>
            <a:r>
              <a:rPr lang="en-US" b="1" dirty="0">
                <a:solidFill>
                  <a:schemeClr val="tx1"/>
                </a:solidFill>
              </a:rPr>
              <a:t>Is “mere” choice architecture the appropriate tool here? </a:t>
            </a:r>
            <a:r>
              <a:rPr lang="en-US" dirty="0">
                <a:solidFill>
                  <a:schemeClr val="tx1"/>
                </a:solidFill>
              </a:rPr>
              <a:t>Sometimes legal sanctions or economic incentives may be required.</a:t>
            </a:r>
            <a:endParaRPr lang="en-CA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275AA-8161-55F8-0E1A-7BE5BC47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6" y="404664"/>
            <a:ext cx="9505055" cy="792088"/>
          </a:xfrm>
        </p:spPr>
        <p:txBody>
          <a:bodyPr/>
          <a:lstStyle/>
          <a:p>
            <a:r>
              <a:rPr lang="en-US" dirty="0"/>
              <a:t>Choosing a behavior</a:t>
            </a:r>
            <a:endParaRPr lang="en-CA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4AED483-55A6-DA13-57C3-8B038551B776}"/>
              </a:ext>
            </a:extLst>
          </p:cNvPr>
          <p:cNvSpPr txBox="1">
            <a:spLocks/>
          </p:cNvSpPr>
          <p:nvPr/>
        </p:nvSpPr>
        <p:spPr>
          <a:xfrm>
            <a:off x="1103446" y="4392634"/>
            <a:ext cx="9505055" cy="79208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CA"/>
              <a:t>Choosing a population</a:t>
            </a:r>
            <a:endParaRPr lang="en-C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5695800-7EE9-0DB3-F7C2-9A0AA219F989}"/>
              </a:ext>
            </a:extLst>
          </p:cNvPr>
          <p:cNvSpPr txBox="1">
            <a:spLocks/>
          </p:cNvSpPr>
          <p:nvPr/>
        </p:nvSpPr>
        <p:spPr>
          <a:xfrm>
            <a:off x="1097309" y="5030685"/>
            <a:ext cx="10273141" cy="1781284"/>
          </a:xfrm>
          <a:prstGeom prst="rect">
            <a:avLst/>
          </a:prstGeom>
        </p:spPr>
        <p:txBody>
          <a:bodyPr/>
          <a:lstStyle>
            <a:lvl1pPr marL="357708" indent="-357708" algn="l" defTabSz="1219170" rtl="0" eaLnBrk="1" latinLnBrk="0" hangingPunct="1">
              <a:spcBef>
                <a:spcPts val="0"/>
              </a:spcBef>
              <a:buClr>
                <a:srgbClr val="25408F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rgbClr val="2540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15415" indent="-357708" algn="l" defTabSz="1219170" rtl="0" eaLnBrk="1" latinLnBrk="0" hangingPunct="1">
              <a:spcBef>
                <a:spcPts val="0"/>
              </a:spcBef>
              <a:buClr>
                <a:srgbClr val="177BC0"/>
              </a:buClr>
              <a:buSzPct val="100000"/>
              <a:buFont typeface="Arial" panose="020B0604020202020204" pitchFamily="34" charset="0"/>
              <a:buChar char="•"/>
              <a:defRPr sz="2667" kern="1200">
                <a:solidFill>
                  <a:srgbClr val="2540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71007" indent="-355591" algn="l" defTabSz="1219170" rtl="0" eaLnBrk="1" latinLnBrk="0" hangingPunct="1">
              <a:spcBef>
                <a:spcPts val="400"/>
              </a:spcBef>
              <a:buClr>
                <a:srgbClr val="47BAEB"/>
              </a:buClr>
              <a:buSzPct val="60000"/>
              <a:buFont typeface="Wingdings 3" panose="05040102010807070707" pitchFamily="18" charset="2"/>
              <a:buChar char=""/>
              <a:defRPr sz="24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Consumers</a:t>
            </a:r>
          </a:p>
          <a:p>
            <a:r>
              <a:rPr lang="en-US">
                <a:solidFill>
                  <a:schemeClr val="tx1"/>
                </a:solidFill>
              </a:rPr>
              <a:t>Employees</a:t>
            </a:r>
          </a:p>
          <a:p>
            <a:r>
              <a:rPr lang="en-US">
                <a:solidFill>
                  <a:schemeClr val="tx1"/>
                </a:solidFill>
              </a:rPr>
              <a:t>Policy makers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25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C3677B-CD9A-6822-8D64-E09A2F53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303399"/>
            <a:ext cx="10273141" cy="5554601"/>
          </a:xfrm>
        </p:spPr>
        <p:txBody>
          <a:bodyPr/>
          <a:lstStyle/>
          <a:p>
            <a:pPr marL="914400" indent="-914400">
              <a:buNone/>
            </a:pPr>
            <a:r>
              <a:rPr lang="en-US" sz="2400" b="1" dirty="0"/>
              <a:t>Nudging individual behaviors is a distraction and does more harm than good: </a:t>
            </a:r>
          </a:p>
          <a:p>
            <a:pPr marL="914400" indent="-914400">
              <a:buNone/>
            </a:pPr>
            <a:r>
              <a:rPr lang="en-US" sz="1800" dirty="0" err="1"/>
              <a:t>Hagmann</a:t>
            </a:r>
            <a:r>
              <a:rPr lang="en-US" sz="1800" dirty="0"/>
              <a:t>, D., Ho, E. H., &amp; Loewenstein, G. (2019). Nudging out support for a carbon tax. </a:t>
            </a:r>
            <a:r>
              <a:rPr lang="en-US" sz="1800" i="1" dirty="0"/>
              <a:t>Nature Climate Change</a:t>
            </a:r>
            <a:r>
              <a:rPr lang="en-US" sz="1800" dirty="0"/>
              <a:t>, </a:t>
            </a:r>
            <a:r>
              <a:rPr lang="en-US" sz="1800" i="1" dirty="0"/>
              <a:t>9</a:t>
            </a:r>
            <a:r>
              <a:rPr lang="en-US" sz="1800" dirty="0"/>
              <a:t>(6), 484-489.</a:t>
            </a:r>
          </a:p>
          <a:p>
            <a:pPr marL="914400" indent="-914400">
              <a:buNone/>
            </a:pPr>
            <a:r>
              <a:rPr lang="en-US" sz="1800" dirty="0" err="1"/>
              <a:t>Chater</a:t>
            </a:r>
            <a:r>
              <a:rPr lang="en-US" sz="1800" dirty="0"/>
              <a:t>, N., &amp; Loewenstein, G. (2022). The </a:t>
            </a:r>
            <a:r>
              <a:rPr lang="en-US" sz="1800" dirty="0" err="1"/>
              <a:t>i</a:t>
            </a:r>
            <a:r>
              <a:rPr lang="en-US" sz="1800" dirty="0"/>
              <a:t>-frame and the s-frame: How focusing on individual-level solutions has led behavioral public policy astray. </a:t>
            </a:r>
            <a:r>
              <a:rPr lang="en-US" sz="1800" i="1" dirty="0"/>
              <a:t>Behavioral and Brain Sciences</a:t>
            </a:r>
            <a:r>
              <a:rPr lang="en-US" sz="1800" dirty="0"/>
              <a:t>, 1-60.</a:t>
            </a:r>
          </a:p>
          <a:p>
            <a:pPr marL="914400" indent="-914400">
              <a:buNone/>
            </a:pPr>
            <a:endParaRPr lang="en-US" sz="2400" dirty="0"/>
          </a:p>
          <a:p>
            <a:pPr marL="914400" indent="-914400">
              <a:buNone/>
            </a:pPr>
            <a:r>
              <a:rPr lang="en-US" sz="2400" b="1" dirty="0"/>
              <a:t>Nudging individual behaviors neither harms nor helps policy support:</a:t>
            </a:r>
          </a:p>
          <a:p>
            <a:pPr marL="914400" indent="-914400">
              <a:buNone/>
            </a:pPr>
            <a:r>
              <a:rPr lang="en-US" sz="1800" dirty="0" err="1"/>
              <a:t>Rakhimov</a:t>
            </a:r>
            <a:r>
              <a:rPr lang="en-US" sz="1800" dirty="0"/>
              <a:t>, A., &amp; Thulin, E. (2022). Knowing behavior matters doesn’t hurt: the effect of individual climate behavior messaging on green policy support. </a:t>
            </a:r>
            <a:r>
              <a:rPr lang="en-US" sz="1800" i="1" dirty="0"/>
              <a:t>Oxford Open Climate Change</a:t>
            </a:r>
            <a:r>
              <a:rPr lang="en-US" sz="1800" dirty="0"/>
              <a:t>, </a:t>
            </a:r>
            <a:r>
              <a:rPr lang="en-US" sz="1800" i="1" dirty="0"/>
              <a:t>2</a:t>
            </a:r>
            <a:r>
              <a:rPr lang="en-US" sz="1800" dirty="0"/>
              <a:t>(1), kgac007.</a:t>
            </a:r>
          </a:p>
          <a:p>
            <a:pPr marL="914400" indent="-914400">
              <a:buNone/>
            </a:pPr>
            <a:r>
              <a:rPr lang="en-US" sz="1800" dirty="0"/>
              <a:t>Maki, A., Carrico, A. R., Raimi, K. T., Truelove, H. B., Araujo, B., &amp; Yeung, K. L. (2019). Meta-analysis of pro-environmental behaviour spillover. </a:t>
            </a:r>
            <a:r>
              <a:rPr lang="en-US" sz="1800" i="1" dirty="0"/>
              <a:t>Nature Sustainability, 2</a:t>
            </a:r>
            <a:r>
              <a:rPr lang="en-US" sz="1800" dirty="0"/>
              <a:t>(4), 307-315.</a:t>
            </a:r>
          </a:p>
          <a:p>
            <a:pPr marL="914400" indent="-914400">
              <a:buNone/>
            </a:pPr>
            <a:endParaRPr lang="en-US" sz="2400" dirty="0"/>
          </a:p>
          <a:p>
            <a:pPr marL="914400" indent="-914400">
              <a:buNone/>
            </a:pPr>
            <a:r>
              <a:rPr lang="en-US" sz="2400" b="1" dirty="0"/>
              <a:t>Behavioural Science supports good policy:</a:t>
            </a:r>
          </a:p>
          <a:p>
            <a:pPr marL="914400" indent="-914400">
              <a:buNone/>
            </a:pPr>
            <a:r>
              <a:rPr lang="en-US" sz="1800" dirty="0" err="1"/>
              <a:t>Hallsworth</a:t>
            </a:r>
            <a:r>
              <a:rPr lang="en-US" sz="1800" dirty="0"/>
              <a:t>, M. (2023). Misconceptions about the Practice of Behavioral Public Policy. </a:t>
            </a:r>
            <a:r>
              <a:rPr lang="en-US" sz="1800" i="1" dirty="0"/>
              <a:t>Available at SSRN 4328659</a:t>
            </a:r>
            <a:r>
              <a:rPr lang="en-US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4D2584-AD45-8E59-E54A-76B49ACE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6" y="373198"/>
            <a:ext cx="9505055" cy="792088"/>
          </a:xfrm>
        </p:spPr>
        <p:txBody>
          <a:bodyPr/>
          <a:lstStyle/>
          <a:p>
            <a:r>
              <a:rPr lang="en-CA" dirty="0"/>
              <a:t>Choice architecture or/and system change? </a:t>
            </a:r>
          </a:p>
        </p:txBody>
      </p:sp>
    </p:spTree>
    <p:extLst>
      <p:ext uri="{BB962C8B-B14F-4D97-AF65-F5344CB8AC3E}">
        <p14:creationId xmlns:p14="http://schemas.microsoft.com/office/powerpoint/2010/main" val="2447979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7CDA-1A10-46F1-A721-81B78C2E6B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11258" y="1810008"/>
            <a:ext cx="7545649" cy="385256"/>
          </a:xfrm>
        </p:spPr>
        <p:txBody>
          <a:bodyPr/>
          <a:lstStyle/>
          <a:p>
            <a:r>
              <a:rPr lang="en-US" sz="3160" dirty="0">
                <a:solidFill>
                  <a:schemeClr val="accent2">
                    <a:alpha val="80000"/>
                  </a:schemeClr>
                </a:solidFill>
              </a:rPr>
              <a:t>Thank you!</a:t>
            </a:r>
            <a:endParaRPr lang="en-CA" sz="3160" dirty="0">
              <a:solidFill>
                <a:schemeClr val="accent2">
                  <a:alpha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37B2E-72C3-4906-A0A7-AFB9E6DED2C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11257" y="2201386"/>
            <a:ext cx="6387517" cy="1847435"/>
          </a:xfrm>
        </p:spPr>
        <p:txBody>
          <a:bodyPr>
            <a:normAutofit/>
          </a:bodyPr>
          <a:lstStyle/>
          <a:p>
            <a:r>
              <a:rPr lang="en-US" sz="2709" dirty="0"/>
              <a:t>Questions or comments?</a:t>
            </a:r>
            <a:endParaRPr lang="en-CA" sz="2709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62CA8E-9375-4203-B48E-CC6047E75FC5}"/>
              </a:ext>
            </a:extLst>
          </p:cNvPr>
          <p:cNvSpPr txBox="1">
            <a:spLocks/>
          </p:cNvSpPr>
          <p:nvPr/>
        </p:nvSpPr>
        <p:spPr>
          <a:xfrm>
            <a:off x="7653476" y="4219358"/>
            <a:ext cx="4310161" cy="954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None/>
              <a:defRPr lang="en-CA" sz="2800" kern="1200" dirty="0">
                <a:solidFill>
                  <a:srgbClr val="177BC0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 typeface="Wingdings 3" panose="05040102010807070707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149">
              <a:buClr>
                <a:srgbClr val="004B8D"/>
              </a:buClr>
              <a:defRPr/>
            </a:pPr>
            <a:r>
              <a:rPr lang="en-US" sz="1807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</a:rPr>
              <a:t>Feel free to reach out: </a:t>
            </a:r>
            <a:r>
              <a:rPr lang="en-US" sz="1807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  <a:hlinkClick r:id="rId2"/>
              </a:rPr>
              <a:t>david.hardist@sauder.ubc.ca</a:t>
            </a:r>
            <a:r>
              <a:rPr lang="en-US" sz="1807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</a:rPr>
              <a:t> </a:t>
            </a:r>
            <a:endParaRPr lang="en-US" sz="1807" u="sng" dirty="0">
              <a:solidFill>
                <a:srgbClr val="004C9C"/>
              </a:solidFill>
              <a:latin typeface="Arial Nova" panose="020B0504020202020204" pitchFamily="34" charset="0"/>
            </a:endParaRPr>
          </a:p>
          <a:p>
            <a:pPr defTabSz="1032149">
              <a:buClr>
                <a:srgbClr val="004B8D"/>
              </a:buClr>
              <a:defRPr/>
            </a:pPr>
            <a:endParaRPr lang="en-US" sz="225" dirty="0">
              <a:solidFill>
                <a:srgbClr val="000000">
                  <a:lumMod val="95000"/>
                  <a:lumOff val="5000"/>
                </a:srgbClr>
              </a:solidFill>
              <a:latin typeface="Arial Nova" panose="020B0504020202020204" pitchFamily="34" charset="0"/>
            </a:endParaRPr>
          </a:p>
          <a:p>
            <a:pPr defTabSz="1032149">
              <a:buClr>
                <a:srgbClr val="004B8D"/>
              </a:buClr>
              <a:defRPr/>
            </a:pPr>
            <a:endParaRPr lang="en-US" sz="1807" dirty="0">
              <a:solidFill>
                <a:srgbClr val="000000">
                  <a:lumMod val="95000"/>
                  <a:lumOff val="5000"/>
                </a:srgb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8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DE4C7E-547D-450B-866B-D75CDBC700B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03445" y="22045"/>
          <a:ext cx="10369152" cy="6380522"/>
        </p:xfrm>
        <a:graphic>
          <a:graphicData uri="http://schemas.openxmlformats.org/drawingml/2006/table">
            <a:tbl>
              <a:tblPr firstRow="1" firstCol="1"/>
              <a:tblGrid>
                <a:gridCol w="2242864">
                  <a:extLst>
                    <a:ext uri="{9D8B030D-6E8A-4147-A177-3AD203B41FA5}">
                      <a16:colId xmlns:a16="http://schemas.microsoft.com/office/drawing/2014/main" val="3870398329"/>
                    </a:ext>
                  </a:extLst>
                </a:gridCol>
                <a:gridCol w="2858928">
                  <a:extLst>
                    <a:ext uri="{9D8B030D-6E8A-4147-A177-3AD203B41FA5}">
                      <a16:colId xmlns:a16="http://schemas.microsoft.com/office/drawing/2014/main" val="2142576758"/>
                    </a:ext>
                  </a:extLst>
                </a:gridCol>
                <a:gridCol w="2772295">
                  <a:extLst>
                    <a:ext uri="{9D8B030D-6E8A-4147-A177-3AD203B41FA5}">
                      <a16:colId xmlns:a16="http://schemas.microsoft.com/office/drawing/2014/main" val="1726127544"/>
                    </a:ext>
                  </a:extLst>
                </a:gridCol>
                <a:gridCol w="2495065">
                  <a:extLst>
                    <a:ext uri="{9D8B030D-6E8A-4147-A177-3AD203B41FA5}">
                      <a16:colId xmlns:a16="http://schemas.microsoft.com/office/drawing/2014/main" val="964850953"/>
                    </a:ext>
                  </a:extLst>
                </a:gridCol>
              </a:tblGrid>
              <a:tr h="3547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of the Consumption Cycle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885" marR="108885" marT="54443" marB="544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79384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Choice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Usage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Disposal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53252"/>
                  </a:ext>
                </a:extLst>
              </a:tr>
              <a:tr h="1301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300" dirty="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 follow advocates who themselves engage in uncommon, non-normative behavior, such as putting up solar panels (Kraft-Todd et al. 2019).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norms emphasizing how others are adopting new behaviors reduced water usage (Sparkman et al. 2020).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Mothers’ waste avoidance and recycling behaviors tend to encourage their children (Evans et al. 2018).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49595"/>
                  </a:ext>
                </a:extLst>
              </a:tr>
              <a:tr h="95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9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sustainable habits often involve new product choices (Perera et al. 2018).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Defaults help lower meat consumption, and feedback reduces energy use (</a:t>
                      </a:r>
                      <a:r>
                        <a:rPr lang="en-CA" sz="1500" kern="1200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Wynes</a:t>
                      </a: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2018).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 form new habits such as food redistribution to reduce food waste (Gollnhofer 2019).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12616"/>
                  </a:ext>
                </a:extLst>
              </a:tr>
              <a:tr h="1301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D0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Consumers’ desire to view themselves positively leads to forgetting unethical attributes more than ethical ones (Reczek et al. 2018)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 status is associated with lower energy conservation (Wang et al. 2019).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Reminders of the past identity of repurposed products make consumers feel special and increases demand (Kamleitner et al. 2019).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76914"/>
                  </a:ext>
                </a:extLst>
              </a:tr>
              <a:tr h="1187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People’s intuition that ethical products are less strong reduces choice share (Mai et al. 2019).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Using green products is more enjoyable than using traditional products (</a:t>
                      </a:r>
                      <a:r>
                        <a:rPr lang="en-CA" sz="1500" kern="1200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Tezer</a:t>
                      </a: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CA" sz="1500" kern="1200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Bodur</a:t>
                      </a: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2020).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anticipated guilt increases demand for made-to-order products, made from recycled materials </a:t>
                      </a: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(Paharia 2020).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58838"/>
                  </a:ext>
                </a:extLst>
              </a:tr>
              <a:tr h="95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7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Detailed, concrete information about sustainability can increase choice of eco-friendly products (Reczek et al. 2020).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Experiencing heatwaves can lead to perceptions of energy scarcity (Larcom et al. 2015).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Concrete representations of what products can become encourage recycling (</a:t>
                      </a:r>
                      <a:r>
                        <a:rPr lang="en-CA" sz="1500" kern="1200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Winterich</a:t>
                      </a:r>
                      <a:r>
                        <a:rPr lang="en-CA" sz="1500" kern="120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al. 2019).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36" marR="88836" marT="143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49160"/>
                  </a:ext>
                </a:extLst>
              </a:tr>
            </a:tbl>
          </a:graphicData>
        </a:graphic>
      </p:graphicFrame>
      <p:pic>
        <p:nvPicPr>
          <p:cNvPr id="3076" name="Picture 6">
            <a:extLst>
              <a:ext uri="{FF2B5EF4-FFF2-40B4-BE49-F238E27FC236}">
                <a16:creationId xmlns:a16="http://schemas.microsoft.com/office/drawing/2014/main" id="{D644BC64-3132-4DED-A1A1-8839DD7F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31007"/>
            <a:ext cx="2304256" cy="60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9AC8DE-396D-7D0D-B19A-0A19CC189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0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29620-AB22-C6B0-1403-2E53E850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39354-4F37-4117-882C-935D052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E247DA3-AB5A-E64A-AF1C-7E0C9DE0FB8B}" type="slidenum">
              <a:rPr lang="en-US">
                <a:latin typeface="Arial" panose="020B0604020202020204"/>
              </a:rPr>
              <a:pPr defTabSz="1219170"/>
              <a:t>3</a:t>
            </a:fld>
            <a:endParaRPr lang="en-US" dirty="0">
              <a:latin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92456-86FC-84C5-7192-C63EE0B18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68" y="317021"/>
            <a:ext cx="6808962" cy="30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8D94D-2CD1-4EF7-854E-F056AD10E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655" y="1340477"/>
            <a:ext cx="10515600" cy="579967"/>
          </a:xfrm>
        </p:spPr>
        <p:txBody>
          <a:bodyPr/>
          <a:lstStyle/>
          <a:p>
            <a:r>
              <a:rPr lang="en-US" sz="3200" dirty="0"/>
              <a:t>Stated support for sustainability is high, and products with sustainability claims show twice the growth of their traditional counterparts</a:t>
            </a:r>
            <a:endParaRPr lang="en-CA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CA5FF-1DBB-4B10-A5D1-CDF6194A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655" y="567630"/>
            <a:ext cx="10515600" cy="1011936"/>
          </a:xfrm>
        </p:spPr>
        <p:txBody>
          <a:bodyPr/>
          <a:lstStyle/>
          <a:p>
            <a:r>
              <a:rPr lang="en-US" dirty="0"/>
              <a:t>Sustainability goals continue to grow</a:t>
            </a:r>
            <a:endParaRPr lang="en-CA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5216B6C-8F62-430F-A53A-F41D417FF491}"/>
              </a:ext>
            </a:extLst>
          </p:cNvPr>
          <p:cNvSpPr txBox="1">
            <a:spLocks/>
          </p:cNvSpPr>
          <p:nvPr/>
        </p:nvSpPr>
        <p:spPr>
          <a:xfrm>
            <a:off x="1292655" y="3101685"/>
            <a:ext cx="10502965" cy="1011936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CA" sz="3000" b="1" kern="1200" dirty="0">
                <a:solidFill>
                  <a:srgbClr val="25408F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en-US" sz="4267" dirty="0"/>
              <a:t>But there is still an intention-action gap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B69A64E-7628-45A5-9788-D0AFA0E725DD}"/>
              </a:ext>
            </a:extLst>
          </p:cNvPr>
          <p:cNvSpPr txBox="1">
            <a:spLocks/>
          </p:cNvSpPr>
          <p:nvPr/>
        </p:nvSpPr>
        <p:spPr>
          <a:xfrm>
            <a:off x="1292655" y="4074122"/>
            <a:ext cx="10659997" cy="5799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None/>
              <a:defRPr lang="en-CA" sz="2800" kern="1200" dirty="0">
                <a:solidFill>
                  <a:srgbClr val="177BC0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 typeface="Wingdings 3" panose="05040102010807070707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4B8D"/>
              </a:buClr>
            </a:pPr>
            <a:r>
              <a:rPr lang="en-US" sz="3200" dirty="0"/>
              <a:t>65% want to support companies with a strong purpose, yet only about 26% actually rewarded companies for their behavior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4666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101F17-1DDE-48D0-8078-1E0A3CEE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44691"/>
            <a:ext cx="10753195" cy="792088"/>
          </a:xfrm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We reviewed over 320 academic articles to create a framework with the following 5 psychological routes to shifting sustainable behaviors.</a:t>
            </a:r>
            <a:br>
              <a:rPr lang="en-US" dirty="0">
                <a:latin typeface="Arial Nova" panose="020B0504020202020204" pitchFamily="34" charset="0"/>
              </a:rPr>
            </a:br>
            <a:endParaRPr lang="en-CA" u="sng" dirty="0">
              <a:latin typeface="Arial Nova" panose="020B05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9138CF-5E28-4811-85B8-DEC96BF4C2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778" y="2852937"/>
            <a:ext cx="75126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94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CFAF6-69EE-410C-977D-C4D16C82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5" y="404664"/>
            <a:ext cx="9505056" cy="792088"/>
          </a:xfrm>
        </p:spPr>
        <p:txBody>
          <a:bodyPr/>
          <a:lstStyle/>
          <a:p>
            <a:r>
              <a:rPr lang="en-US" dirty="0">
                <a:ln w="31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OCIAL INFLUENCE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85D05C-4E09-4BA0-B9EF-B08299E22A35}"/>
              </a:ext>
            </a:extLst>
          </p:cNvPr>
          <p:cNvSpPr txBox="1">
            <a:spLocks/>
          </p:cNvSpPr>
          <p:nvPr/>
        </p:nvSpPr>
        <p:spPr>
          <a:xfrm>
            <a:off x="1061810" y="1280668"/>
            <a:ext cx="3786052" cy="502884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0" defTabSz="1219170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The attitudes, expectations, and behaviors of others play a large role in how consumers behave, particularly in the context of engaging in pro-environmental actions. 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87924A8-46C6-41E8-86E6-D1805DEA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60" y="326008"/>
            <a:ext cx="870744" cy="8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2450E-A61C-4260-BFAD-B8BD91AE9E76}"/>
              </a:ext>
            </a:extLst>
          </p:cNvPr>
          <p:cNvSpPr txBox="1"/>
          <p:nvPr/>
        </p:nvSpPr>
        <p:spPr>
          <a:xfrm>
            <a:off x="7248129" y="1268761"/>
            <a:ext cx="4128457" cy="1077026"/>
          </a:xfrm>
          <a:prstGeom prst="rect">
            <a:avLst/>
          </a:prstGeom>
          <a:noFill/>
          <a:ln>
            <a:solidFill>
              <a:srgbClr val="F9E559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CA" sz="2133" b="1" dirty="0">
                <a:solidFill>
                  <a:srgbClr val="000000"/>
                </a:solidFill>
                <a:latin typeface="Calibri"/>
              </a:rPr>
              <a:t>Social Norms</a:t>
            </a:r>
          </a:p>
          <a:p>
            <a:pPr defTabSz="1219170"/>
            <a:r>
              <a:rPr lang="en-CA" sz="2133" dirty="0">
                <a:solidFill>
                  <a:srgbClr val="000000"/>
                </a:solidFill>
                <a:latin typeface="Calibri"/>
              </a:rPr>
              <a:t>Social Desirability</a:t>
            </a:r>
          </a:p>
          <a:p>
            <a:pPr defTabSz="1219170"/>
            <a:r>
              <a:rPr lang="en-CA" sz="2133" dirty="0">
                <a:solidFill>
                  <a:srgbClr val="000000"/>
                </a:solidFill>
                <a:latin typeface="Calibri"/>
              </a:rPr>
              <a:t>Social Group Membership</a:t>
            </a:r>
          </a:p>
        </p:txBody>
      </p:sp>
    </p:spTree>
    <p:extLst>
      <p:ext uri="{BB962C8B-B14F-4D97-AF65-F5344CB8AC3E}">
        <p14:creationId xmlns:p14="http://schemas.microsoft.com/office/powerpoint/2010/main" val="3670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C53769-F04A-4170-AA22-E2741DAD988B}"/>
              </a:ext>
            </a:extLst>
          </p:cNvPr>
          <p:cNvSpPr txBox="1"/>
          <p:nvPr/>
        </p:nvSpPr>
        <p:spPr>
          <a:xfrm>
            <a:off x="5152933" y="1286180"/>
            <a:ext cx="6240692" cy="1405256"/>
          </a:xfrm>
          <a:prstGeom prst="rect">
            <a:avLst/>
          </a:prstGeom>
          <a:noFill/>
          <a:ln>
            <a:solidFill>
              <a:srgbClr val="F9E559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Communicating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dynamic norms </a:t>
            </a:r>
            <a:r>
              <a:rPr lang="en-US" sz="2133" dirty="0">
                <a:solidFill>
                  <a:srgbClr val="000000"/>
                </a:solidFill>
                <a:latin typeface="Calibri"/>
              </a:rPr>
              <a:t>regarding the increase in people limiting meat consumption over the last 5 years </a:t>
            </a:r>
            <a:r>
              <a:rPr lang="en-US" sz="2133" b="1" dirty="0">
                <a:solidFill>
                  <a:srgbClr val="000000"/>
                </a:solidFill>
                <a:latin typeface="Calibri"/>
              </a:rPr>
              <a:t>doubled</a:t>
            </a:r>
            <a:r>
              <a:rPr lang="en-US" sz="2133" dirty="0">
                <a:solidFill>
                  <a:srgbClr val="000000"/>
                </a:solidFill>
                <a:latin typeface="Calibri"/>
              </a:rPr>
              <a:t> the chances of participants ordering a meatless lunch at a campus cafeteria.</a:t>
            </a:r>
            <a:endParaRPr lang="en-CA" sz="2133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DF46E-D386-4262-A134-F06FBB7100A8}"/>
              </a:ext>
            </a:extLst>
          </p:cNvPr>
          <p:cNvSpPr txBox="1"/>
          <p:nvPr/>
        </p:nvSpPr>
        <p:spPr>
          <a:xfrm>
            <a:off x="6988300" y="6141896"/>
            <a:ext cx="4431481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Sparkman, L. Howe, G. Walton, How social norms are often a barrier to addressing climate change but can be part of the solution, </a:t>
            </a:r>
            <a:r>
              <a:rPr lang="en-CA" sz="1067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</a:t>
            </a:r>
            <a:r>
              <a:rPr lang="en-CA" sz="1067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Public Policy</a:t>
            </a:r>
            <a:r>
              <a:rPr lang="en-CA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(2020) 1–28. https://doi.org/10.1017/bpp.2020.42.</a:t>
            </a:r>
            <a:endParaRPr lang="en-CA" sz="1067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387A1F-4720-4539-831D-5145ED62B8E5}"/>
              </a:ext>
            </a:extLst>
          </p:cNvPr>
          <p:cNvSpPr txBox="1">
            <a:spLocks/>
          </p:cNvSpPr>
          <p:nvPr/>
        </p:nvSpPr>
        <p:spPr>
          <a:xfrm>
            <a:off x="1061810" y="1280668"/>
            <a:ext cx="3786052" cy="502884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0" defTabSz="1219170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The attitudes, expectations, and behaviors of others play a large role in how consumers behave, particularly in the context of engaging in pro-environmental actions.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076" name="Picture 4" descr="40 Easy Vegetarian Recipes | Cooking Light">
            <a:extLst>
              <a:ext uri="{FF2B5EF4-FFF2-40B4-BE49-F238E27FC236}">
                <a16:creationId xmlns:a16="http://schemas.microsoft.com/office/drawing/2014/main" id="{9B002BEC-A3FC-4227-AAD5-1AA2FF16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2821232"/>
            <a:ext cx="4295868" cy="3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9726A9CA-FCF7-4478-A047-DD1EB1C4208D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OCIAL INFLUENCE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0CBB6AD-CE31-4F7B-A786-30D1C920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60" y="326008"/>
            <a:ext cx="870744" cy="8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4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CFAF6-69EE-410C-977D-C4D16C82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5" y="404664"/>
            <a:ext cx="9505056" cy="792088"/>
          </a:xfrm>
        </p:spPr>
        <p:txBody>
          <a:bodyPr/>
          <a:lstStyle/>
          <a:p>
            <a:r>
              <a:rPr lang="en-US" dirty="0">
                <a:ln w="317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OCIAL INFLUENCE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85D05C-4E09-4BA0-B9EF-B08299E22A35}"/>
              </a:ext>
            </a:extLst>
          </p:cNvPr>
          <p:cNvSpPr txBox="1">
            <a:spLocks/>
          </p:cNvSpPr>
          <p:nvPr/>
        </p:nvSpPr>
        <p:spPr>
          <a:xfrm>
            <a:off x="1061810" y="1280668"/>
            <a:ext cx="3786052" cy="502884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0" defTabSz="1219170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The attitudes, expectations, and behaviors of others play a large role in how consumers behave, particularly in the context of engaging in pro-environmental actions. 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53769-F04A-4170-AA22-E2741DAD988B}"/>
              </a:ext>
            </a:extLst>
          </p:cNvPr>
          <p:cNvSpPr txBox="1"/>
          <p:nvPr/>
        </p:nvSpPr>
        <p:spPr>
          <a:xfrm>
            <a:off x="5135894" y="1268762"/>
            <a:ext cx="6240692" cy="1405256"/>
          </a:xfrm>
          <a:prstGeom prst="rect">
            <a:avLst/>
          </a:prstGeom>
          <a:noFill/>
          <a:ln>
            <a:solidFill>
              <a:srgbClr val="F9E559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>
                <a:solidFill>
                  <a:srgbClr val="000000"/>
                </a:solidFill>
                <a:latin typeface="Calibri"/>
              </a:rPr>
              <a:t>A field study with 1.4 million people monitoring solar panel installation showed that am</a:t>
            </a:r>
            <a:r>
              <a:rPr lang="en-US" sz="2133" kern="0" dirty="0" err="1">
                <a:solidFill>
                  <a:prstClr val="black"/>
                </a:solidFill>
                <a:latin typeface="Calibri"/>
                <a:ea typeface="Roboto" pitchFamily="2" charset="0"/>
              </a:rPr>
              <a:t>bassadors</a:t>
            </a:r>
            <a:r>
              <a:rPr lang="en-US" sz="2133" kern="0" dirty="0">
                <a:solidFill>
                  <a:prstClr val="black"/>
                </a:solidFill>
                <a:latin typeface="Calibri"/>
                <a:ea typeface="Roboto" pitchFamily="2" charset="0"/>
              </a:rPr>
              <a:t> who themselves installed solar panels were able to recruit </a:t>
            </a:r>
            <a:r>
              <a:rPr lang="en-US" sz="2133" b="1" kern="0" dirty="0">
                <a:solidFill>
                  <a:prstClr val="black"/>
                </a:solidFill>
                <a:latin typeface="Calibri"/>
                <a:ea typeface="Roboto" pitchFamily="2" charset="0"/>
              </a:rPr>
              <a:t>62.8% </a:t>
            </a:r>
            <a:r>
              <a:rPr lang="en-US" sz="2133" kern="0" dirty="0">
                <a:solidFill>
                  <a:prstClr val="black"/>
                </a:solidFill>
                <a:latin typeface="Calibri"/>
                <a:ea typeface="Roboto" pitchFamily="2" charset="0"/>
              </a:rPr>
              <a:t>more residents</a:t>
            </a:r>
            <a:endParaRPr lang="en-CA" sz="2133" kern="0" dirty="0">
              <a:solidFill>
                <a:prstClr val="black"/>
              </a:solidFill>
              <a:latin typeface="Calibri"/>
              <a:ea typeface="Robot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DDEEA0-3E2E-4EC1-9200-9FB0B93D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" t="-419" r="1109" b="18936"/>
          <a:stretch/>
        </p:blipFill>
        <p:spPr>
          <a:xfrm>
            <a:off x="6480043" y="2777062"/>
            <a:ext cx="4883291" cy="3134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5DF46E-D386-4262-A134-F06FBB7100A8}"/>
              </a:ext>
            </a:extLst>
          </p:cNvPr>
          <p:cNvSpPr txBox="1"/>
          <p:nvPr/>
        </p:nvSpPr>
        <p:spPr>
          <a:xfrm>
            <a:off x="6945105" y="5983300"/>
            <a:ext cx="4431481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CA" sz="1067" dirty="0">
                <a:solidFill>
                  <a:srgbClr val="000000"/>
                </a:solidFill>
                <a:latin typeface="Calibri"/>
              </a:rPr>
              <a:t>Kraft-Todd, Gordon T., Bryan Bollinger, Kenneth Gillingham, Stefan Lamp, and David G. Rand (2018), “Credibility-Enhancing Displays Promote the Provision of Non-normative Public Goods,” </a:t>
            </a:r>
            <a:r>
              <a:rPr lang="en-CA" sz="1067" i="1" dirty="0">
                <a:solidFill>
                  <a:srgbClr val="000000"/>
                </a:solidFill>
                <a:latin typeface="Calibri"/>
              </a:rPr>
              <a:t>Nature</a:t>
            </a:r>
            <a:r>
              <a:rPr lang="en-CA" sz="1067" dirty="0">
                <a:solidFill>
                  <a:srgbClr val="000000"/>
                </a:solidFill>
                <a:latin typeface="Calibri"/>
              </a:rPr>
              <a:t>, 563, 245–48.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87924A8-46C6-41E8-86E6-D1805DEA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60" y="326008"/>
            <a:ext cx="870744" cy="8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5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C5F9-29F4-45D9-982C-26BD25647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446" y="1268762"/>
            <a:ext cx="3648405" cy="4944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Habits are automatic, relatively uncontrolled behaviors that are easy for people to perform.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40CA434-FAEA-4D4F-9218-83111A5FE16D}"/>
              </a:ext>
            </a:extLst>
          </p:cNvPr>
          <p:cNvSpPr txBox="1">
            <a:spLocks/>
          </p:cNvSpPr>
          <p:nvPr/>
        </p:nvSpPr>
        <p:spPr>
          <a:xfrm>
            <a:off x="1103445" y="404664"/>
            <a:ext cx="95050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+mj-lt"/>
                <a:ea typeface="+mj-ea"/>
                <a:cs typeface="Microsoft New Tai Lue" panose="020B0502040204020203" pitchFamily="34" charset="0"/>
              </a:defRPr>
            </a:lvl1pPr>
          </a:lstStyle>
          <a:p>
            <a:pPr defTabSz="1219170"/>
            <a:r>
              <a:rPr lang="en-US" sz="3200" dirty="0">
                <a:ln w="3175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Calibri"/>
                <a:cs typeface="Arial" pitchFamily="34" charset="0"/>
              </a:rPr>
              <a:t>ABITS</a:t>
            </a:r>
            <a:endParaRPr lang="en-CA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4591A35-8F8F-47C0-AF53-5FCD74D0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71" y="404664"/>
            <a:ext cx="739213" cy="72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D99D23-DFC4-4DB9-B447-ACF972A72F4A}"/>
              </a:ext>
            </a:extLst>
          </p:cNvPr>
          <p:cNvSpPr/>
          <p:nvPr/>
        </p:nvSpPr>
        <p:spPr>
          <a:xfrm>
            <a:off x="6672065" y="1268761"/>
            <a:ext cx="4721559" cy="292832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/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Break bad habits</a:t>
            </a:r>
          </a:p>
          <a:p>
            <a:pPr defTabSz="1219170"/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</a:t>
            </a:r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Discontinuity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Penalties</a:t>
            </a:r>
          </a:p>
          <a:p>
            <a:pPr defTabSz="1219170"/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Form new good habits</a:t>
            </a:r>
          </a:p>
          <a:p>
            <a:pPr defTabSz="1219170"/>
            <a:r>
              <a:rPr lang="en-US" sz="2133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</a:t>
            </a:r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Make it easy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Prompts 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Incentives</a:t>
            </a:r>
          </a:p>
          <a:p>
            <a:pPr defTabSz="1219170"/>
            <a:r>
              <a:rPr lang="en-US" sz="2133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	Feedback</a:t>
            </a:r>
          </a:p>
          <a:p>
            <a:pPr defTabSz="1219170"/>
            <a:endParaRPr lang="en-US" sz="2133" b="1" dirty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  <a:p>
            <a:pPr defTabSz="1219170"/>
            <a:endParaRPr lang="en-US" sz="2133" b="1" dirty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RSM 2016 1">
      <a:dk1>
        <a:srgbClr val="000000"/>
      </a:dk1>
      <a:lt1>
        <a:srgbClr val="FFFFFF"/>
      </a:lt1>
      <a:dk2>
        <a:srgbClr val="00A3AD"/>
      </a:dk2>
      <a:lt2>
        <a:srgbClr val="FFFFFF"/>
      </a:lt2>
      <a:accent1>
        <a:srgbClr val="00A3AD"/>
      </a:accent1>
      <a:accent2>
        <a:srgbClr val="004C9C"/>
      </a:accent2>
      <a:accent3>
        <a:srgbClr val="FFDC00"/>
      </a:accent3>
      <a:accent4>
        <a:srgbClr val="5BC2FF"/>
      </a:accent4>
      <a:accent5>
        <a:srgbClr val="999999"/>
      </a:accent5>
      <a:accent6>
        <a:srgbClr val="101800"/>
      </a:accent6>
      <a:hlink>
        <a:srgbClr val="004C9C"/>
      </a:hlink>
      <a:folHlink>
        <a:srgbClr val="00A3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SM_2016_template.potx" id="{90A036E1-CDEC-8C4D-9580-67854CDFE079}" vid="{EBD9D8CA-7DF9-964C-A8EE-4853CF0806AE}"/>
    </a:ext>
  </a:extLst>
</a:theme>
</file>

<file path=ppt/theme/theme2.xml><?xml version="1.0" encoding="utf-8"?>
<a:theme xmlns:a="http://schemas.openxmlformats.org/drawingml/2006/main" name="PSA_main">
  <a:themeElements>
    <a:clrScheme name="PSA">
      <a:dk1>
        <a:srgbClr val="000000"/>
      </a:dk1>
      <a:lt1>
        <a:srgbClr val="FFFFFF"/>
      </a:lt1>
      <a:dk2>
        <a:srgbClr val="004B8D"/>
      </a:dk2>
      <a:lt2>
        <a:srgbClr val="F2F2F2"/>
      </a:lt2>
      <a:accent1>
        <a:srgbClr val="1187B2"/>
      </a:accent1>
      <a:accent2>
        <a:srgbClr val="118F8F"/>
      </a:accent2>
      <a:accent3>
        <a:srgbClr val="30A277"/>
      </a:accent3>
      <a:accent4>
        <a:srgbClr val="2BBEC8"/>
      </a:accent4>
      <a:accent5>
        <a:srgbClr val="81A638"/>
      </a:accent5>
      <a:accent6>
        <a:srgbClr val="FDB933"/>
      </a:accent6>
      <a:hlink>
        <a:srgbClr val="1694CC"/>
      </a:hlink>
      <a:folHlink>
        <a:srgbClr val="65C4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2321</Words>
  <Application>Microsoft Office PowerPoint</Application>
  <PresentationFormat>Widescreen</PresentationFormat>
  <Paragraphs>182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Nova</vt:lpstr>
      <vt:lpstr>Arial Nova Cond</vt:lpstr>
      <vt:lpstr>Calibri</vt:lpstr>
      <vt:lpstr>Cambria</vt:lpstr>
      <vt:lpstr>Georgia</vt:lpstr>
      <vt:lpstr>Myriad Pro</vt:lpstr>
      <vt:lpstr>Myriad Pro Cond</vt:lpstr>
      <vt:lpstr>Roboto</vt:lpstr>
      <vt:lpstr>Times New Roman</vt:lpstr>
      <vt:lpstr>Wingdings 3</vt:lpstr>
      <vt:lpstr>1_Office Theme</vt:lpstr>
      <vt:lpstr>PSA_main</vt:lpstr>
      <vt:lpstr>SHIFTing pro-environmental behaviors through choice architecture</vt:lpstr>
      <vt:lpstr>PowerPoint Presentation</vt:lpstr>
      <vt:lpstr>PowerPoint Presentation</vt:lpstr>
      <vt:lpstr>Sustainability goals continue to grow</vt:lpstr>
      <vt:lpstr>We reviewed over 320 academic articles to create a framework with the following 5 psychological routes to shifting sustainable behaviors. </vt:lpstr>
      <vt:lpstr>OCIAL INFLUENCE</vt:lpstr>
      <vt:lpstr>PowerPoint Presentation</vt:lpstr>
      <vt:lpstr>OCIAL INFLUENCE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behavior</vt:lpstr>
      <vt:lpstr>Choice architecture or/and system change? 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ways to SHIFT consumers towards sustainable options</dc:title>
  <dc:creator>Rishad Habib</dc:creator>
  <cp:lastModifiedBy>David Hardisty</cp:lastModifiedBy>
  <cp:revision>45</cp:revision>
  <dcterms:created xsi:type="dcterms:W3CDTF">2022-08-09T16:43:28Z</dcterms:created>
  <dcterms:modified xsi:type="dcterms:W3CDTF">2023-05-25T07:06:29Z</dcterms:modified>
</cp:coreProperties>
</file>